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7" r:id="rId4"/>
    <p:sldId id="27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9" r:id="rId23"/>
    <p:sldId id="276" r:id="rId24"/>
  </p:sldIdLst>
  <p:sldSz cx="18288000" cy="10287000"/>
  <p:notesSz cx="6858000" cy="9144000"/>
  <p:embeddedFontLst>
    <p:embeddedFont>
      <p:font typeface="Helvetica Italics" panose="020B0604020202020204" charset="0"/>
      <p:regular r:id="rId25"/>
    </p:embeddedFont>
    <p:embeddedFont>
      <p:font typeface="Helvetica" panose="020B0604020202020204" pitchFamily="34" charset="0"/>
      <p:regular r:id="rId26"/>
      <p:bold r:id="rId27"/>
      <p:italic r:id="rId28"/>
      <p:boldItalic r:id="rId29"/>
    </p:embeddedFont>
    <p:embeddedFont>
      <p:font typeface="Poppins Bold" panose="020B0604020202020204" charset="0"/>
      <p:regular r:id="rId30"/>
    </p:embeddedFont>
    <p:embeddedFont>
      <p:font typeface="Calibri (MS)" panose="020B0604020202020204" charset="0"/>
      <p:regular r:id="rId31"/>
    </p:embeddedFont>
    <p:embeddedFont>
      <p:font typeface="Poppins Medium" panose="020B0604020202020204" charset="0"/>
      <p:regular r:id="rId32"/>
      <p:italic r:id="rId33"/>
    </p:embeddedFont>
    <p:embeddedFont>
      <p:font typeface="Poppins Medium Bold" panose="020B0604020202020204" charset="0"/>
      <p:regular r:id="rId34"/>
    </p:embeddedFont>
    <p:embeddedFont>
      <p:font typeface="Calibri" panose="020F0502020204030204" pitchFamily="34" charset="0"/>
      <p:regular r:id="rId35"/>
      <p:bold r:id="rId36"/>
      <p:italic r:id="rId37"/>
      <p:boldItalic r:id="rId38"/>
    </p:embeddedFont>
    <p:embeddedFont>
      <p:font typeface="Roboto Condensed Bold" panose="020B0604020202020204" charset="0"/>
      <p:regular r:id="rId39"/>
    </p:embeddedFont>
    <p:embeddedFont>
      <p:font typeface="Avenir"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270F21"/>
    <a:srgbClr val="251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hyperlink" Target="https://www.instagram.com/elenza.in?igsh=OTBma2xub29taXI4" TargetMode="External"/><Relationship Id="rId12"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hyperlink" Target="https://www.instagram.com/amdavadnagarba?igsh=bDB5cmZldmdpNzhk" TargetMode="External"/><Relationship Id="rId11" Type="http://schemas.openxmlformats.org/officeDocument/2006/relationships/hyperlink" Target="https://www.instagram.com/mahamahalofficial?igsh=MWR2dG9vcnY3cWV6aQ==" TargetMode="External"/><Relationship Id="rId5" Type="http://schemas.openxmlformats.org/officeDocument/2006/relationships/hyperlink" Target="https://www.instagram.com/starboy_pizza?igsh=MXM5OW50cDNxZ2ExYg==" TargetMode="External"/><Relationship Id="rId10" Type="http://schemas.openxmlformats.org/officeDocument/2006/relationships/hyperlink" Target="https://www.instagram.com/zarukhe_the_restaurant?igsh=MXNhYjR3aXhpYTgzcA==" TargetMode="External"/><Relationship Id="rId4" Type="http://schemas.openxmlformats.org/officeDocument/2006/relationships/image" Target="../media/image48.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jpeg"/><Relationship Id="rId26" Type="http://schemas.openxmlformats.org/officeDocument/2006/relationships/image" Target="../media/image84.png"/><Relationship Id="rId3" Type="http://schemas.openxmlformats.org/officeDocument/2006/relationships/image" Target="../media/image61.png"/><Relationship Id="rId21" Type="http://schemas.openxmlformats.org/officeDocument/2006/relationships/image" Target="../media/image79.jpeg"/><Relationship Id="rId34" Type="http://schemas.openxmlformats.org/officeDocument/2006/relationships/image" Target="../media/image9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jpeg"/><Relationship Id="rId25" Type="http://schemas.openxmlformats.org/officeDocument/2006/relationships/image" Target="../media/image83.png"/><Relationship Id="rId33" Type="http://schemas.openxmlformats.org/officeDocument/2006/relationships/image" Target="../media/image90.png"/><Relationship Id="rId38" Type="http://schemas.openxmlformats.org/officeDocument/2006/relationships/image" Target="../media/image95.jpeg"/><Relationship Id="rId2" Type="http://schemas.openxmlformats.org/officeDocument/2006/relationships/image" Target="../media/image60.png"/><Relationship Id="rId16" Type="http://schemas.openxmlformats.org/officeDocument/2006/relationships/image" Target="../media/image74.jpeg"/><Relationship Id="rId20" Type="http://schemas.openxmlformats.org/officeDocument/2006/relationships/image" Target="../media/image78.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jpeg"/><Relationship Id="rId24" Type="http://schemas.openxmlformats.org/officeDocument/2006/relationships/image" Target="../media/image82.jpeg"/><Relationship Id="rId32" Type="http://schemas.openxmlformats.org/officeDocument/2006/relationships/image" Target="../media/image89.png"/><Relationship Id="rId37" Type="http://schemas.openxmlformats.org/officeDocument/2006/relationships/image" Target="../media/image94.jpe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5.png"/><Relationship Id="rId36" Type="http://schemas.openxmlformats.org/officeDocument/2006/relationships/image" Target="../media/image93.jpeg"/><Relationship Id="rId10" Type="http://schemas.openxmlformats.org/officeDocument/2006/relationships/image" Target="../media/image68.png"/><Relationship Id="rId19" Type="http://schemas.openxmlformats.org/officeDocument/2006/relationships/image" Target="../media/image77.jpeg"/><Relationship Id="rId31" Type="http://schemas.openxmlformats.org/officeDocument/2006/relationships/image" Target="../media/image88.png"/><Relationship Id="rId4" Type="http://schemas.openxmlformats.org/officeDocument/2006/relationships/image" Target="../media/image62.png"/><Relationship Id="rId9" Type="http://schemas.openxmlformats.org/officeDocument/2006/relationships/image" Target="../media/image67.jpe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1.png"/><Relationship Id="rId30" Type="http://schemas.openxmlformats.org/officeDocument/2006/relationships/image" Target="../media/image87.png"/><Relationship Id="rId35" Type="http://schemas.openxmlformats.org/officeDocument/2006/relationships/image" Target="../media/image92.jpeg"/></Relationships>
</file>

<file path=ppt/slides/_rels/slide2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jpeg"/><Relationship Id="rId3" Type="http://schemas.openxmlformats.org/officeDocument/2006/relationships/image" Target="../media/image2.jpe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96.png"/><Relationship Id="rId16" Type="http://schemas.openxmlformats.org/officeDocument/2006/relationships/image" Target="../media/image109.png"/><Relationship Id="rId20" Type="http://schemas.openxmlformats.org/officeDocument/2006/relationships/image" Target="../media/image113.jpe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jpe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2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88.svg"/><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10800000">
            <a:off x="8618312" y="0"/>
            <a:ext cx="2507587" cy="2171570"/>
            <a:chOff x="0" y="0"/>
            <a:chExt cx="6350000" cy="5499100"/>
          </a:xfrm>
        </p:grpSpPr>
        <p:sp>
          <p:nvSpPr>
            <p:cNvPr id="3" name="Freeform 3"/>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90D88"/>
            </a:solidFill>
          </p:spPr>
        </p:sp>
      </p:grpSp>
      <p:sp>
        <p:nvSpPr>
          <p:cNvPr id="4" name="TextBox 4"/>
          <p:cNvSpPr txBox="1"/>
          <p:nvPr/>
        </p:nvSpPr>
        <p:spPr>
          <a:xfrm>
            <a:off x="542385" y="4786772"/>
            <a:ext cx="9329721" cy="913481"/>
          </a:xfrm>
          <a:prstGeom prst="rect">
            <a:avLst/>
          </a:prstGeom>
        </p:spPr>
        <p:txBody>
          <a:bodyPr lIns="0" tIns="0" rIns="0" bIns="0" rtlCol="0" anchor="t">
            <a:spAutoFit/>
          </a:bodyPr>
          <a:lstStyle/>
          <a:p>
            <a:pPr algn="l">
              <a:lnSpc>
                <a:spcPts val="6659"/>
              </a:lnSpc>
            </a:pPr>
            <a:r>
              <a:rPr lang="en-US" sz="7318">
                <a:solidFill>
                  <a:srgbClr val="050A30"/>
                </a:solidFill>
                <a:latin typeface="Poppins Bold"/>
                <a:ea typeface="Poppins Bold"/>
                <a:cs typeface="Poppins Bold"/>
                <a:sym typeface="Poppins Bold"/>
              </a:rPr>
              <a:t>COMPANY PROFILE</a:t>
            </a:r>
          </a:p>
        </p:txBody>
      </p:sp>
      <p:grpSp>
        <p:nvGrpSpPr>
          <p:cNvPr id="5" name="Group 5"/>
          <p:cNvGrpSpPr>
            <a:grpSpLocks noChangeAspect="1"/>
          </p:cNvGrpSpPr>
          <p:nvPr/>
        </p:nvGrpSpPr>
        <p:grpSpPr>
          <a:xfrm>
            <a:off x="9086817" y="2171570"/>
            <a:ext cx="1570577" cy="1360120"/>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53023F"/>
            </a:solidFill>
          </p:spPr>
        </p:sp>
      </p:grpSp>
      <p:sp>
        <p:nvSpPr>
          <p:cNvPr id="7" name="Freeform 7"/>
          <p:cNvSpPr/>
          <p:nvPr/>
        </p:nvSpPr>
        <p:spPr>
          <a:xfrm>
            <a:off x="11349545" y="1028700"/>
            <a:ext cx="5909755" cy="8229600"/>
          </a:xfrm>
          <a:custGeom>
            <a:avLst/>
            <a:gdLst/>
            <a:ahLst/>
            <a:cxnLst/>
            <a:rect l="l" t="t" r="r" b="b"/>
            <a:pathLst>
              <a:path w="5909755" h="8229600">
                <a:moveTo>
                  <a:pt x="0" y="0"/>
                </a:moveTo>
                <a:lnTo>
                  <a:pt x="5909755" y="0"/>
                </a:lnTo>
                <a:lnTo>
                  <a:pt x="5909755" y="8229600"/>
                </a:lnTo>
                <a:lnTo>
                  <a:pt x="0" y="8229600"/>
                </a:lnTo>
                <a:lnTo>
                  <a:pt x="0" y="0"/>
                </a:lnTo>
                <a:close/>
              </a:path>
            </a:pathLst>
          </a:custGeom>
          <a:blipFill>
            <a:blip r:embed="rId2"/>
            <a:stretch>
              <a:fillRect t="-4623" b="-1649"/>
            </a:stretch>
          </a:blipFill>
        </p:spPr>
      </p:sp>
      <p:grpSp>
        <p:nvGrpSpPr>
          <p:cNvPr id="8" name="Group 8"/>
          <p:cNvGrpSpPr/>
          <p:nvPr/>
        </p:nvGrpSpPr>
        <p:grpSpPr>
          <a:xfrm>
            <a:off x="0" y="9675834"/>
            <a:ext cx="18288000" cy="611166"/>
            <a:chOff x="0" y="0"/>
            <a:chExt cx="24384000" cy="814888"/>
          </a:xfrm>
        </p:grpSpPr>
        <p:grpSp>
          <p:nvGrpSpPr>
            <p:cNvPr id="9" name="Group 9"/>
            <p:cNvGrpSpPr/>
            <p:nvPr/>
          </p:nvGrpSpPr>
          <p:grpSpPr>
            <a:xfrm>
              <a:off x="0" y="0"/>
              <a:ext cx="24384000" cy="814888"/>
              <a:chOff x="0" y="0"/>
              <a:chExt cx="6671512" cy="222955"/>
            </a:xfrm>
          </p:grpSpPr>
          <p:sp>
            <p:nvSpPr>
              <p:cNvPr id="10" name="Freeform 10"/>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11" name="Group 11"/>
            <p:cNvGrpSpPr/>
            <p:nvPr/>
          </p:nvGrpSpPr>
          <p:grpSpPr>
            <a:xfrm>
              <a:off x="0" y="0"/>
              <a:ext cx="13162808" cy="814888"/>
              <a:chOff x="0" y="0"/>
              <a:chExt cx="3601371" cy="222955"/>
            </a:xfrm>
          </p:grpSpPr>
          <p:sp>
            <p:nvSpPr>
              <p:cNvPr id="12" name="Freeform 12"/>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TextBox 8"/>
          <p:cNvSpPr txBox="1"/>
          <p:nvPr/>
        </p:nvSpPr>
        <p:spPr>
          <a:xfrm>
            <a:off x="6750858" y="482095"/>
            <a:ext cx="4786285" cy="978910"/>
          </a:xfrm>
          <a:prstGeom prst="rect">
            <a:avLst/>
          </a:prstGeom>
        </p:spPr>
        <p:txBody>
          <a:bodyPr lIns="0" tIns="0" rIns="0" bIns="0" rtlCol="0" anchor="t">
            <a:spAutoFit/>
          </a:bodyPr>
          <a:lstStyle/>
          <a:p>
            <a:pPr algn="just">
              <a:lnSpc>
                <a:spcPts val="8005"/>
              </a:lnSpc>
            </a:pPr>
            <a:r>
              <a:rPr lang="en-US" sz="5717">
                <a:solidFill>
                  <a:srgbClr val="E90D88"/>
                </a:solidFill>
                <a:latin typeface="Poppins Bold"/>
                <a:ea typeface="Poppins Bold"/>
                <a:cs typeface="Poppins Bold"/>
                <a:sym typeface="Poppins Bold"/>
              </a:rPr>
              <a:t>Inside Store</a:t>
            </a:r>
          </a:p>
        </p:txBody>
      </p:sp>
      <p:sp>
        <p:nvSpPr>
          <p:cNvPr id="9" name="Freeform 9"/>
          <p:cNvSpPr/>
          <p:nvPr/>
        </p:nvSpPr>
        <p:spPr>
          <a:xfrm>
            <a:off x="6859896" y="2908539"/>
            <a:ext cx="5295958" cy="5127357"/>
          </a:xfrm>
          <a:custGeom>
            <a:avLst/>
            <a:gdLst/>
            <a:ahLst/>
            <a:cxnLst/>
            <a:rect l="l" t="t" r="r" b="b"/>
            <a:pathLst>
              <a:path w="5295958" h="5127357">
                <a:moveTo>
                  <a:pt x="0" y="0"/>
                </a:moveTo>
                <a:lnTo>
                  <a:pt x="5295958" y="0"/>
                </a:lnTo>
                <a:lnTo>
                  <a:pt x="5295958" y="5127357"/>
                </a:lnTo>
                <a:lnTo>
                  <a:pt x="0" y="5127357"/>
                </a:lnTo>
                <a:lnTo>
                  <a:pt x="0" y="0"/>
                </a:lnTo>
                <a:close/>
              </a:path>
            </a:pathLst>
          </a:custGeom>
          <a:blipFill>
            <a:blip r:embed="rId3"/>
            <a:stretch>
              <a:fillRect t="-104" b="-104"/>
            </a:stretch>
          </a:blipFill>
          <a:ln w="200025" cap="rnd">
            <a:solidFill>
              <a:srgbClr val="53023F"/>
            </a:solidFill>
            <a:prstDash val="solid"/>
            <a:round/>
          </a:ln>
        </p:spPr>
      </p:sp>
      <p:grpSp>
        <p:nvGrpSpPr>
          <p:cNvPr id="10" name="Group 10"/>
          <p:cNvGrpSpPr/>
          <p:nvPr/>
        </p:nvGrpSpPr>
        <p:grpSpPr>
          <a:xfrm>
            <a:off x="7252902" y="4531020"/>
            <a:ext cx="4790072" cy="1794210"/>
            <a:chOff x="0" y="0"/>
            <a:chExt cx="6386762" cy="2392280"/>
          </a:xfrm>
        </p:grpSpPr>
        <p:sp>
          <p:nvSpPr>
            <p:cNvPr id="11" name="Freeform 11"/>
            <p:cNvSpPr/>
            <p:nvPr/>
          </p:nvSpPr>
          <p:spPr>
            <a:xfrm>
              <a:off x="0" y="0"/>
              <a:ext cx="6386703" cy="2392299"/>
            </a:xfrm>
            <a:custGeom>
              <a:avLst/>
              <a:gdLst/>
              <a:ahLst/>
              <a:cxnLst/>
              <a:rect l="l" t="t" r="r" b="b"/>
              <a:pathLst>
                <a:path w="6386703" h="2392299">
                  <a:moveTo>
                    <a:pt x="57150" y="0"/>
                  </a:moveTo>
                  <a:lnTo>
                    <a:pt x="6329553" y="0"/>
                  </a:lnTo>
                  <a:cubicBezTo>
                    <a:pt x="6361176" y="0"/>
                    <a:pt x="6386703" y="25527"/>
                    <a:pt x="6386703" y="57150"/>
                  </a:cubicBezTo>
                  <a:lnTo>
                    <a:pt x="6386703" y="2335149"/>
                  </a:lnTo>
                  <a:cubicBezTo>
                    <a:pt x="6386703" y="2366772"/>
                    <a:pt x="6361176" y="2392299"/>
                    <a:pt x="6329553" y="2392299"/>
                  </a:cubicBezTo>
                  <a:lnTo>
                    <a:pt x="57150" y="2392299"/>
                  </a:lnTo>
                  <a:cubicBezTo>
                    <a:pt x="25527" y="2392299"/>
                    <a:pt x="0" y="2366772"/>
                    <a:pt x="0" y="2335149"/>
                  </a:cubicBezTo>
                  <a:lnTo>
                    <a:pt x="0" y="57150"/>
                  </a:lnTo>
                  <a:cubicBezTo>
                    <a:pt x="0" y="25527"/>
                    <a:pt x="25527" y="0"/>
                    <a:pt x="57150" y="0"/>
                  </a:cubicBezTo>
                  <a:moveTo>
                    <a:pt x="57150" y="114300"/>
                  </a:moveTo>
                  <a:lnTo>
                    <a:pt x="57150" y="57150"/>
                  </a:lnTo>
                  <a:lnTo>
                    <a:pt x="114300" y="57150"/>
                  </a:lnTo>
                  <a:lnTo>
                    <a:pt x="114300" y="2335149"/>
                  </a:lnTo>
                  <a:lnTo>
                    <a:pt x="57150" y="2335149"/>
                  </a:lnTo>
                  <a:lnTo>
                    <a:pt x="57150" y="2277999"/>
                  </a:lnTo>
                  <a:lnTo>
                    <a:pt x="6329553" y="2277999"/>
                  </a:lnTo>
                  <a:lnTo>
                    <a:pt x="6329553" y="2335149"/>
                  </a:lnTo>
                  <a:lnTo>
                    <a:pt x="6272403" y="2335149"/>
                  </a:lnTo>
                  <a:lnTo>
                    <a:pt x="6272403" y="57150"/>
                  </a:lnTo>
                  <a:lnTo>
                    <a:pt x="6329553" y="57150"/>
                  </a:lnTo>
                  <a:lnTo>
                    <a:pt x="6329553" y="114300"/>
                  </a:lnTo>
                  <a:lnTo>
                    <a:pt x="57150" y="114300"/>
                  </a:lnTo>
                  <a:close/>
                </a:path>
              </a:pathLst>
            </a:custGeom>
            <a:solidFill>
              <a:srgbClr val="FFFF00"/>
            </a:solidFill>
          </p:spPr>
        </p:sp>
      </p:grpSp>
      <p:sp>
        <p:nvSpPr>
          <p:cNvPr id="12" name="Freeform 12"/>
          <p:cNvSpPr/>
          <p:nvPr/>
        </p:nvSpPr>
        <p:spPr>
          <a:xfrm>
            <a:off x="12550439" y="2908540"/>
            <a:ext cx="5524420" cy="5127357"/>
          </a:xfrm>
          <a:custGeom>
            <a:avLst/>
            <a:gdLst/>
            <a:ahLst/>
            <a:cxnLst/>
            <a:rect l="l" t="t" r="r" b="b"/>
            <a:pathLst>
              <a:path w="5524420" h="5127357">
                <a:moveTo>
                  <a:pt x="0" y="0"/>
                </a:moveTo>
                <a:lnTo>
                  <a:pt x="5524420" y="0"/>
                </a:lnTo>
                <a:lnTo>
                  <a:pt x="5524420" y="5127358"/>
                </a:lnTo>
                <a:lnTo>
                  <a:pt x="0" y="5127358"/>
                </a:lnTo>
                <a:lnTo>
                  <a:pt x="0" y="0"/>
                </a:lnTo>
                <a:close/>
              </a:path>
            </a:pathLst>
          </a:custGeom>
          <a:blipFill>
            <a:blip r:embed="rId4"/>
            <a:stretch>
              <a:fillRect t="-93" b="-93"/>
            </a:stretch>
          </a:blipFill>
          <a:ln w="200025" cap="rnd">
            <a:solidFill>
              <a:srgbClr val="53023F"/>
            </a:solidFill>
            <a:prstDash val="solid"/>
            <a:round/>
          </a:ln>
        </p:spPr>
      </p:sp>
      <p:grpSp>
        <p:nvGrpSpPr>
          <p:cNvPr id="13" name="Group 13"/>
          <p:cNvGrpSpPr/>
          <p:nvPr/>
        </p:nvGrpSpPr>
        <p:grpSpPr>
          <a:xfrm>
            <a:off x="1288279" y="2908540"/>
            <a:ext cx="5177032" cy="5127356"/>
            <a:chOff x="0" y="0"/>
            <a:chExt cx="6902709" cy="6836474"/>
          </a:xfrm>
        </p:grpSpPr>
        <p:sp>
          <p:nvSpPr>
            <p:cNvPr id="14" name="Freeform 14"/>
            <p:cNvSpPr/>
            <p:nvPr/>
          </p:nvSpPr>
          <p:spPr>
            <a:xfrm>
              <a:off x="0" y="0"/>
              <a:ext cx="6902709" cy="6836474"/>
            </a:xfrm>
            <a:custGeom>
              <a:avLst/>
              <a:gdLst/>
              <a:ahLst/>
              <a:cxnLst/>
              <a:rect l="l" t="t" r="r" b="b"/>
              <a:pathLst>
                <a:path w="6902709" h="6836474">
                  <a:moveTo>
                    <a:pt x="0" y="0"/>
                  </a:moveTo>
                  <a:lnTo>
                    <a:pt x="6902709" y="0"/>
                  </a:lnTo>
                  <a:lnTo>
                    <a:pt x="6902709" y="6836474"/>
                  </a:lnTo>
                  <a:lnTo>
                    <a:pt x="0" y="6836474"/>
                  </a:lnTo>
                  <a:lnTo>
                    <a:pt x="0" y="0"/>
                  </a:lnTo>
                  <a:close/>
                </a:path>
              </a:pathLst>
            </a:custGeom>
            <a:blipFill>
              <a:blip r:embed="rId5"/>
              <a:stretch>
                <a:fillRect l="-24282" b="-5"/>
              </a:stretch>
            </a:blipFill>
            <a:ln w="200025" cap="rnd">
              <a:solidFill>
                <a:srgbClr val="53023F"/>
              </a:solidFill>
              <a:prstDash val="solid"/>
              <a:round/>
            </a:ln>
          </p:spPr>
        </p:sp>
        <p:grpSp>
          <p:nvGrpSpPr>
            <p:cNvPr id="15" name="Group 15"/>
            <p:cNvGrpSpPr/>
            <p:nvPr/>
          </p:nvGrpSpPr>
          <p:grpSpPr>
            <a:xfrm rot="-1431875">
              <a:off x="3181369" y="1456293"/>
              <a:ext cx="2471597" cy="4877995"/>
              <a:chOff x="0" y="0"/>
              <a:chExt cx="2514248" cy="4962172"/>
            </a:xfrm>
          </p:grpSpPr>
          <p:sp>
            <p:nvSpPr>
              <p:cNvPr id="16" name="Freeform 16"/>
              <p:cNvSpPr/>
              <p:nvPr/>
            </p:nvSpPr>
            <p:spPr>
              <a:xfrm>
                <a:off x="0" y="0"/>
                <a:ext cx="2514219" cy="4962144"/>
              </a:xfrm>
              <a:custGeom>
                <a:avLst/>
                <a:gdLst/>
                <a:ahLst/>
                <a:cxnLst/>
                <a:rect l="l" t="t" r="r" b="b"/>
                <a:pathLst>
                  <a:path w="2514219" h="4962144">
                    <a:moveTo>
                      <a:pt x="57150" y="0"/>
                    </a:moveTo>
                    <a:lnTo>
                      <a:pt x="2457069" y="0"/>
                    </a:lnTo>
                    <a:cubicBezTo>
                      <a:pt x="2488692" y="0"/>
                      <a:pt x="2514219" y="25527"/>
                      <a:pt x="2514219" y="57150"/>
                    </a:cubicBezTo>
                    <a:lnTo>
                      <a:pt x="2514219" y="4904994"/>
                    </a:lnTo>
                    <a:cubicBezTo>
                      <a:pt x="2514219" y="4936617"/>
                      <a:pt x="2488692" y="4962144"/>
                      <a:pt x="2457069" y="4962144"/>
                    </a:cubicBezTo>
                    <a:lnTo>
                      <a:pt x="57150" y="4962144"/>
                    </a:lnTo>
                    <a:cubicBezTo>
                      <a:pt x="25527" y="4962144"/>
                      <a:pt x="0" y="4936617"/>
                      <a:pt x="0" y="4904994"/>
                    </a:cubicBezTo>
                    <a:lnTo>
                      <a:pt x="0" y="57150"/>
                    </a:lnTo>
                    <a:cubicBezTo>
                      <a:pt x="0" y="25527"/>
                      <a:pt x="25527" y="0"/>
                      <a:pt x="57150" y="0"/>
                    </a:cubicBezTo>
                    <a:moveTo>
                      <a:pt x="57150" y="114300"/>
                    </a:moveTo>
                    <a:lnTo>
                      <a:pt x="57150" y="57150"/>
                    </a:lnTo>
                    <a:lnTo>
                      <a:pt x="114300" y="57150"/>
                    </a:lnTo>
                    <a:lnTo>
                      <a:pt x="114300" y="4904994"/>
                    </a:lnTo>
                    <a:lnTo>
                      <a:pt x="57150" y="4904994"/>
                    </a:lnTo>
                    <a:lnTo>
                      <a:pt x="57150" y="4847844"/>
                    </a:lnTo>
                    <a:lnTo>
                      <a:pt x="2457069" y="4847844"/>
                    </a:lnTo>
                    <a:lnTo>
                      <a:pt x="2457069" y="4904994"/>
                    </a:lnTo>
                    <a:lnTo>
                      <a:pt x="2399919" y="4904994"/>
                    </a:lnTo>
                    <a:lnTo>
                      <a:pt x="2399919" y="57150"/>
                    </a:lnTo>
                    <a:lnTo>
                      <a:pt x="2457069" y="57150"/>
                    </a:lnTo>
                    <a:lnTo>
                      <a:pt x="2457069" y="114300"/>
                    </a:lnTo>
                    <a:lnTo>
                      <a:pt x="57150" y="114300"/>
                    </a:lnTo>
                    <a:close/>
                  </a:path>
                </a:pathLst>
              </a:custGeom>
              <a:solidFill>
                <a:srgbClr val="FFFF00"/>
              </a:solidFill>
            </p:spPr>
          </p:sp>
        </p:grpSp>
      </p:grpSp>
      <p:sp>
        <p:nvSpPr>
          <p:cNvPr id="17" name="TextBox 17"/>
          <p:cNvSpPr txBox="1"/>
          <p:nvPr/>
        </p:nvSpPr>
        <p:spPr>
          <a:xfrm>
            <a:off x="1491313" y="1878194"/>
            <a:ext cx="4973998" cy="577081"/>
          </a:xfrm>
          <a:prstGeom prst="rect">
            <a:avLst/>
          </a:prstGeom>
        </p:spPr>
        <p:txBody>
          <a:bodyPr wrap="square" lIns="0" tIns="0" rIns="0" bIns="0" rtlCol="0" anchor="t">
            <a:spAutoFit/>
          </a:bodyPr>
          <a:lstStyle/>
          <a:p>
            <a:pPr algn="ctr">
              <a:lnSpc>
                <a:spcPts val="4480"/>
              </a:lnSpc>
              <a:spcBef>
                <a:spcPct val="0"/>
              </a:spcBef>
            </a:pPr>
            <a:r>
              <a:rPr lang="en-US" sz="3200" dirty="0">
                <a:solidFill>
                  <a:srgbClr val="EB0D89"/>
                </a:solidFill>
                <a:latin typeface="Poppins Bold"/>
                <a:ea typeface="Poppins Bold"/>
                <a:cs typeface="Poppins Bold"/>
                <a:sym typeface="Poppins Bold"/>
              </a:rPr>
              <a:t>Staircase Branding</a:t>
            </a:r>
          </a:p>
        </p:txBody>
      </p:sp>
      <p:sp>
        <p:nvSpPr>
          <p:cNvPr id="18" name="TextBox 18"/>
          <p:cNvSpPr txBox="1"/>
          <p:nvPr/>
        </p:nvSpPr>
        <p:spPr>
          <a:xfrm>
            <a:off x="7268250" y="1877305"/>
            <a:ext cx="4542750" cy="577081"/>
          </a:xfrm>
          <a:prstGeom prst="rect">
            <a:avLst/>
          </a:prstGeom>
        </p:spPr>
        <p:txBody>
          <a:bodyPr wrap="square" lIns="0" tIns="0" rIns="0" bIns="0" rtlCol="0" anchor="t">
            <a:spAutoFit/>
          </a:bodyPr>
          <a:lstStyle/>
          <a:p>
            <a:pPr algn="ctr">
              <a:lnSpc>
                <a:spcPts val="4480"/>
              </a:lnSpc>
              <a:spcBef>
                <a:spcPct val="0"/>
              </a:spcBef>
            </a:pPr>
            <a:r>
              <a:rPr lang="en-US" sz="3200" dirty="0">
                <a:solidFill>
                  <a:srgbClr val="EB0D89"/>
                </a:solidFill>
                <a:latin typeface="Poppins Bold"/>
                <a:ea typeface="Poppins Bold"/>
                <a:cs typeface="Poppins Bold"/>
                <a:sym typeface="Poppins Bold"/>
              </a:rPr>
              <a:t>Walkway Branding</a:t>
            </a:r>
          </a:p>
        </p:txBody>
      </p:sp>
      <p:sp>
        <p:nvSpPr>
          <p:cNvPr id="19" name="TextBox 19"/>
          <p:cNvSpPr txBox="1"/>
          <p:nvPr/>
        </p:nvSpPr>
        <p:spPr>
          <a:xfrm>
            <a:off x="13122339" y="1877305"/>
            <a:ext cx="4403661" cy="577081"/>
          </a:xfrm>
          <a:prstGeom prst="rect">
            <a:avLst/>
          </a:prstGeom>
        </p:spPr>
        <p:txBody>
          <a:bodyPr wrap="square" lIns="0" tIns="0" rIns="0" bIns="0" rtlCol="0" anchor="t">
            <a:spAutoFit/>
          </a:bodyPr>
          <a:lstStyle/>
          <a:p>
            <a:pPr algn="ctr">
              <a:lnSpc>
                <a:spcPts val="4480"/>
              </a:lnSpc>
              <a:spcBef>
                <a:spcPct val="0"/>
              </a:spcBef>
            </a:pPr>
            <a:r>
              <a:rPr lang="en-US" sz="3200" dirty="0">
                <a:solidFill>
                  <a:srgbClr val="EB0D89"/>
                </a:solidFill>
                <a:latin typeface="Poppins Bold"/>
                <a:ea typeface="Poppins Bold"/>
                <a:cs typeface="Poppins Bold"/>
                <a:sym typeface="Poppins Bold"/>
              </a:rPr>
              <a:t>Passage Branding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Freeform 8"/>
          <p:cNvSpPr/>
          <p:nvPr/>
        </p:nvSpPr>
        <p:spPr>
          <a:xfrm>
            <a:off x="89992" y="2479429"/>
            <a:ext cx="7031064" cy="5282665"/>
          </a:xfrm>
          <a:custGeom>
            <a:avLst/>
            <a:gdLst/>
            <a:ahLst/>
            <a:cxnLst/>
            <a:rect l="l" t="t" r="r" b="b"/>
            <a:pathLst>
              <a:path w="7031064" h="3992710">
                <a:moveTo>
                  <a:pt x="0" y="0"/>
                </a:moveTo>
                <a:lnTo>
                  <a:pt x="7031064" y="0"/>
                </a:lnTo>
                <a:lnTo>
                  <a:pt x="7031064" y="3992710"/>
                </a:lnTo>
                <a:lnTo>
                  <a:pt x="0" y="3992710"/>
                </a:lnTo>
                <a:lnTo>
                  <a:pt x="0" y="0"/>
                </a:lnTo>
                <a:close/>
              </a:path>
            </a:pathLst>
          </a:custGeom>
          <a:blipFill>
            <a:blip r:embed="rId3"/>
            <a:stretch>
              <a:fillRect/>
            </a:stretch>
          </a:blipFill>
        </p:spPr>
      </p:sp>
      <p:sp>
        <p:nvSpPr>
          <p:cNvPr id="9" name="Freeform 9"/>
          <p:cNvSpPr/>
          <p:nvPr/>
        </p:nvSpPr>
        <p:spPr>
          <a:xfrm>
            <a:off x="7431260" y="3216164"/>
            <a:ext cx="4670014" cy="4622128"/>
          </a:xfrm>
          <a:custGeom>
            <a:avLst/>
            <a:gdLst/>
            <a:ahLst/>
            <a:cxnLst/>
            <a:rect l="l" t="t" r="r" b="b"/>
            <a:pathLst>
              <a:path w="4425200" h="3601582">
                <a:moveTo>
                  <a:pt x="0" y="0"/>
                </a:moveTo>
                <a:lnTo>
                  <a:pt x="4425200" y="0"/>
                </a:lnTo>
                <a:lnTo>
                  <a:pt x="4425200" y="3601583"/>
                </a:lnTo>
                <a:lnTo>
                  <a:pt x="0" y="3601583"/>
                </a:lnTo>
                <a:lnTo>
                  <a:pt x="0" y="0"/>
                </a:lnTo>
                <a:close/>
              </a:path>
            </a:pathLst>
          </a:custGeom>
          <a:blipFill>
            <a:blip r:embed="rId4"/>
            <a:stretch>
              <a:fillRect/>
            </a:stretch>
          </a:blipFill>
        </p:spPr>
      </p:sp>
      <p:sp>
        <p:nvSpPr>
          <p:cNvPr id="10" name="Freeform 10"/>
          <p:cNvSpPr/>
          <p:nvPr/>
        </p:nvSpPr>
        <p:spPr>
          <a:xfrm>
            <a:off x="12411478" y="3607250"/>
            <a:ext cx="5343122" cy="3839955"/>
          </a:xfrm>
          <a:custGeom>
            <a:avLst/>
            <a:gdLst/>
            <a:ahLst/>
            <a:cxnLst/>
            <a:rect l="l" t="t" r="r" b="b"/>
            <a:pathLst>
              <a:path w="4751071" h="3601582">
                <a:moveTo>
                  <a:pt x="0" y="0"/>
                </a:moveTo>
                <a:lnTo>
                  <a:pt x="4751071" y="0"/>
                </a:lnTo>
                <a:lnTo>
                  <a:pt x="4751071" y="3601583"/>
                </a:lnTo>
                <a:lnTo>
                  <a:pt x="0" y="3601583"/>
                </a:lnTo>
                <a:lnTo>
                  <a:pt x="0" y="0"/>
                </a:lnTo>
                <a:close/>
              </a:path>
            </a:pathLst>
          </a:custGeom>
          <a:blipFill>
            <a:blip r:embed="rId5"/>
            <a:stretch>
              <a:fillRect l="-22374" t="-19573" r="-19603" b="-5444"/>
            </a:stretch>
          </a:blipFill>
        </p:spPr>
      </p:sp>
      <p:sp>
        <p:nvSpPr>
          <p:cNvPr id="11" name="TextBox 11"/>
          <p:cNvSpPr txBox="1"/>
          <p:nvPr/>
        </p:nvSpPr>
        <p:spPr>
          <a:xfrm>
            <a:off x="1441427" y="1485900"/>
            <a:ext cx="5035573" cy="1769715"/>
          </a:xfrm>
          <a:prstGeom prst="rect">
            <a:avLst/>
          </a:prstGeom>
        </p:spPr>
        <p:txBody>
          <a:bodyPr wrap="square" lIns="0" tIns="0" rIns="0" bIns="0" rtlCol="0" anchor="t">
            <a:spAutoFit/>
          </a:bodyPr>
          <a:lstStyle/>
          <a:p>
            <a:pPr algn="ctr">
              <a:lnSpc>
                <a:spcPts val="6868"/>
              </a:lnSpc>
            </a:pPr>
            <a:r>
              <a:rPr lang="en-US" sz="4906" dirty="0">
                <a:solidFill>
                  <a:srgbClr val="E90D88"/>
                </a:solidFill>
                <a:latin typeface="Poppins Bold"/>
                <a:ea typeface="Poppins Bold"/>
                <a:cs typeface="Poppins Bold"/>
                <a:sym typeface="Poppins Bold"/>
              </a:rPr>
              <a:t>Fascade </a:t>
            </a:r>
          </a:p>
          <a:p>
            <a:pPr algn="ctr">
              <a:lnSpc>
                <a:spcPts val="6868"/>
              </a:lnSpc>
            </a:pPr>
            <a:r>
              <a:rPr lang="en-US" sz="4906" dirty="0">
                <a:solidFill>
                  <a:srgbClr val="E90D88"/>
                </a:solidFill>
                <a:latin typeface="Poppins Bold"/>
                <a:ea typeface="Poppins Bold"/>
                <a:cs typeface="Poppins Bold"/>
                <a:sym typeface="Poppins Bold"/>
              </a:rPr>
              <a:t>Branding</a:t>
            </a:r>
          </a:p>
        </p:txBody>
      </p:sp>
      <p:sp>
        <p:nvSpPr>
          <p:cNvPr id="12" name="TextBox 12"/>
          <p:cNvSpPr txBox="1"/>
          <p:nvPr/>
        </p:nvSpPr>
        <p:spPr>
          <a:xfrm>
            <a:off x="7628666" y="1409700"/>
            <a:ext cx="4487134" cy="1769715"/>
          </a:xfrm>
          <a:prstGeom prst="rect">
            <a:avLst/>
          </a:prstGeom>
        </p:spPr>
        <p:txBody>
          <a:bodyPr wrap="square" lIns="0" tIns="0" rIns="0" bIns="0" rtlCol="0" anchor="t">
            <a:spAutoFit/>
          </a:bodyPr>
          <a:lstStyle/>
          <a:p>
            <a:pPr algn="ctr">
              <a:lnSpc>
                <a:spcPts val="6868"/>
              </a:lnSpc>
            </a:pPr>
            <a:r>
              <a:rPr lang="en-US" sz="4906" dirty="0">
                <a:solidFill>
                  <a:srgbClr val="E90D88"/>
                </a:solidFill>
                <a:latin typeface="Poppins Bold"/>
                <a:ea typeface="Poppins Bold"/>
                <a:cs typeface="Poppins Bold"/>
                <a:sym typeface="Poppins Bold"/>
              </a:rPr>
              <a:t>Arch Gate </a:t>
            </a:r>
          </a:p>
          <a:p>
            <a:pPr algn="ctr">
              <a:lnSpc>
                <a:spcPts val="6868"/>
              </a:lnSpc>
            </a:pPr>
            <a:r>
              <a:rPr lang="en-US" sz="4906" dirty="0">
                <a:solidFill>
                  <a:srgbClr val="E90D88"/>
                </a:solidFill>
                <a:latin typeface="Poppins Bold"/>
                <a:ea typeface="Poppins Bold"/>
                <a:cs typeface="Poppins Bold"/>
                <a:sym typeface="Poppins Bold"/>
              </a:rPr>
              <a:t>Branding</a:t>
            </a:r>
          </a:p>
        </p:txBody>
      </p:sp>
      <p:sp>
        <p:nvSpPr>
          <p:cNvPr id="13" name="TextBox 13"/>
          <p:cNvSpPr txBox="1"/>
          <p:nvPr/>
        </p:nvSpPr>
        <p:spPr>
          <a:xfrm>
            <a:off x="12760570" y="1392585"/>
            <a:ext cx="4751071" cy="1769715"/>
          </a:xfrm>
          <a:prstGeom prst="rect">
            <a:avLst/>
          </a:prstGeom>
        </p:spPr>
        <p:txBody>
          <a:bodyPr wrap="square" lIns="0" tIns="0" rIns="0" bIns="0" rtlCol="0" anchor="t">
            <a:spAutoFit/>
          </a:bodyPr>
          <a:lstStyle/>
          <a:p>
            <a:pPr algn="ctr">
              <a:lnSpc>
                <a:spcPts val="6868"/>
              </a:lnSpc>
            </a:pPr>
            <a:r>
              <a:rPr lang="en-US" sz="4906" dirty="0">
                <a:solidFill>
                  <a:srgbClr val="E90D88"/>
                </a:solidFill>
                <a:latin typeface="Poppins Bold"/>
                <a:ea typeface="Poppins Bold"/>
                <a:cs typeface="Poppins Bold"/>
                <a:sym typeface="Poppins Bold"/>
              </a:rPr>
              <a:t>Sensometric</a:t>
            </a:r>
          </a:p>
          <a:p>
            <a:pPr algn="ctr">
              <a:lnSpc>
                <a:spcPts val="6868"/>
              </a:lnSpc>
            </a:pPr>
            <a:r>
              <a:rPr lang="en-US" sz="4906" dirty="0">
                <a:solidFill>
                  <a:srgbClr val="E90D88"/>
                </a:solidFill>
                <a:latin typeface="Poppins Bold"/>
                <a:ea typeface="Poppins Bold"/>
                <a:cs typeface="Poppins Bold"/>
                <a:sym typeface="Poppins Bold"/>
              </a:rPr>
              <a:t>Branding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0740" y="2083978"/>
            <a:ext cx="10014060" cy="6047608"/>
            <a:chOff x="0" y="-95249"/>
            <a:chExt cx="13352080" cy="8063477"/>
          </a:xfrm>
        </p:grpSpPr>
        <p:sp>
          <p:nvSpPr>
            <p:cNvPr id="3" name="TextBox 3"/>
            <p:cNvSpPr txBox="1"/>
            <p:nvPr/>
          </p:nvSpPr>
          <p:spPr>
            <a:xfrm>
              <a:off x="108371" y="-95249"/>
              <a:ext cx="13243709" cy="1179811"/>
            </a:xfrm>
            <a:prstGeom prst="rect">
              <a:avLst/>
            </a:prstGeom>
          </p:spPr>
          <p:txBody>
            <a:bodyPr wrap="square" lIns="0" tIns="0" rIns="0" bIns="0" rtlCol="0" anchor="t">
              <a:spAutoFit/>
            </a:bodyPr>
            <a:lstStyle/>
            <a:p>
              <a:pPr algn="l">
                <a:lnSpc>
                  <a:spcPts val="6868"/>
                </a:lnSpc>
              </a:pPr>
              <a:r>
                <a:rPr lang="en-US" sz="4906" dirty="0" smtClean="0">
                  <a:solidFill>
                    <a:srgbClr val="E90D88"/>
                  </a:solidFill>
                  <a:latin typeface="Poppins Bold"/>
                  <a:ea typeface="Poppins Bold"/>
                  <a:cs typeface="Poppins Bold"/>
                  <a:sym typeface="Poppins Bold"/>
                </a:rPr>
                <a:t>OOH  &amp; DOOH Brandings</a:t>
              </a:r>
              <a:endParaRPr lang="en-US" sz="4906" dirty="0">
                <a:solidFill>
                  <a:srgbClr val="E90D88"/>
                </a:solidFill>
                <a:latin typeface="Poppins Bold"/>
                <a:ea typeface="Poppins Bold"/>
                <a:cs typeface="Poppins Bold"/>
                <a:sym typeface="Poppins Bold"/>
              </a:endParaRPr>
            </a:p>
          </p:txBody>
        </p:sp>
        <p:sp>
          <p:nvSpPr>
            <p:cNvPr id="4" name="TextBox 4"/>
            <p:cNvSpPr txBox="1"/>
            <p:nvPr/>
          </p:nvSpPr>
          <p:spPr>
            <a:xfrm>
              <a:off x="0" y="1064847"/>
              <a:ext cx="8937024" cy="6903381"/>
            </a:xfrm>
            <a:prstGeom prst="rect">
              <a:avLst/>
            </a:prstGeom>
          </p:spPr>
          <p:txBody>
            <a:bodyPr lIns="0" tIns="0" rIns="0" bIns="0" rtlCol="0" anchor="t">
              <a:spAutoFit/>
            </a:bodyPr>
            <a:lstStyle/>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Hoardings / Billboards </a:t>
              </a:r>
            </a:p>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Tempo Activity </a:t>
              </a:r>
            </a:p>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Tricycle Activity </a:t>
              </a:r>
            </a:p>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Look Walker </a:t>
              </a:r>
            </a:p>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Train External </a:t>
              </a:r>
            </a:p>
            <a:p>
              <a:pPr marL="820421" lvl="1" indent="-410210" algn="just">
                <a:lnSpc>
                  <a:spcPts val="6992"/>
                </a:lnSpc>
                <a:buFont typeface="Arial"/>
                <a:buChar char="•"/>
              </a:pPr>
              <a:r>
                <a:rPr lang="en-US" sz="3800" spc="41">
                  <a:solidFill>
                    <a:srgbClr val="050A30"/>
                  </a:solidFill>
                  <a:latin typeface="Poppins Bold"/>
                  <a:ea typeface="Poppins Bold"/>
                  <a:cs typeface="Poppins Bold"/>
                  <a:sym typeface="Poppins Bold"/>
                </a:rPr>
                <a:t>Inside Panel Branding</a:t>
              </a:r>
            </a:p>
          </p:txBody>
        </p:sp>
      </p:grpSp>
      <p:grpSp>
        <p:nvGrpSpPr>
          <p:cNvPr id="5" name="Group 5"/>
          <p:cNvGrpSpPr/>
          <p:nvPr/>
        </p:nvGrpSpPr>
        <p:grpSpPr>
          <a:xfrm>
            <a:off x="0" y="9675834"/>
            <a:ext cx="18288000" cy="611166"/>
            <a:chOff x="0" y="0"/>
            <a:chExt cx="24384000" cy="814888"/>
          </a:xfrm>
        </p:grpSpPr>
        <p:grpSp>
          <p:nvGrpSpPr>
            <p:cNvPr id="6" name="Group 6"/>
            <p:cNvGrpSpPr/>
            <p:nvPr/>
          </p:nvGrpSpPr>
          <p:grpSpPr>
            <a:xfrm>
              <a:off x="0" y="0"/>
              <a:ext cx="24384000" cy="814888"/>
              <a:chOff x="0" y="0"/>
              <a:chExt cx="6671512" cy="222955"/>
            </a:xfrm>
          </p:grpSpPr>
          <p:sp>
            <p:nvSpPr>
              <p:cNvPr id="7" name="Freeform 7"/>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8" name="Group 8"/>
            <p:cNvGrpSpPr/>
            <p:nvPr/>
          </p:nvGrpSpPr>
          <p:grpSpPr>
            <a:xfrm>
              <a:off x="0" y="0"/>
              <a:ext cx="13162808" cy="814888"/>
              <a:chOff x="0" y="0"/>
              <a:chExt cx="3601371" cy="222955"/>
            </a:xfrm>
          </p:grpSpPr>
          <p:sp>
            <p:nvSpPr>
              <p:cNvPr id="9" name="Freeform 9"/>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10" name="Freeform 10"/>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13" name="TextBox 13"/>
          <p:cNvSpPr txBox="1"/>
          <p:nvPr/>
        </p:nvSpPr>
        <p:spPr>
          <a:xfrm>
            <a:off x="9857625" y="3091565"/>
            <a:ext cx="7143003" cy="4569650"/>
          </a:xfrm>
          <a:prstGeom prst="rect">
            <a:avLst/>
          </a:prstGeom>
        </p:spPr>
        <p:txBody>
          <a:bodyPr lIns="0" tIns="0" rIns="0" bIns="0" rtlCol="0" anchor="t">
            <a:spAutoFit/>
          </a:bodyPr>
          <a:lstStyle/>
          <a:p>
            <a:pPr marL="820421" lvl="1" indent="-410210" algn="l">
              <a:lnSpc>
                <a:spcPts val="5966"/>
              </a:lnSpc>
              <a:buFont typeface="Arial"/>
              <a:buChar char="•"/>
            </a:pPr>
            <a:r>
              <a:rPr lang="en-US" sz="3800">
                <a:solidFill>
                  <a:srgbClr val="050A30"/>
                </a:solidFill>
                <a:latin typeface="Poppins Bold"/>
                <a:ea typeface="Poppins Bold"/>
                <a:cs typeface="Poppins Bold"/>
                <a:sym typeface="Poppins Bold"/>
              </a:rPr>
              <a:t>Fuel Dispenser Branding </a:t>
            </a:r>
          </a:p>
          <a:p>
            <a:pPr marL="820421" lvl="1" indent="-410210" algn="l">
              <a:lnSpc>
                <a:spcPts val="6992"/>
              </a:lnSpc>
              <a:buFont typeface="Arial"/>
              <a:buChar char="•"/>
            </a:pPr>
            <a:r>
              <a:rPr lang="en-US" sz="3800">
                <a:solidFill>
                  <a:srgbClr val="050A30"/>
                </a:solidFill>
                <a:latin typeface="Poppins Bold"/>
                <a:ea typeface="Poppins Bold"/>
                <a:cs typeface="Poppins Bold"/>
                <a:sym typeface="Poppins Bold"/>
              </a:rPr>
              <a:t>ATM Branding </a:t>
            </a:r>
          </a:p>
          <a:p>
            <a:pPr marL="820421" lvl="1" indent="-410210" algn="l">
              <a:lnSpc>
                <a:spcPts val="5966"/>
              </a:lnSpc>
              <a:buFont typeface="Arial"/>
              <a:buChar char="•"/>
            </a:pPr>
            <a:r>
              <a:rPr lang="en-US" sz="3800">
                <a:solidFill>
                  <a:srgbClr val="050A30"/>
                </a:solidFill>
                <a:latin typeface="Poppins Bold"/>
                <a:ea typeface="Poppins Bold"/>
                <a:cs typeface="Poppins Bold"/>
                <a:sym typeface="Poppins Bold"/>
              </a:rPr>
              <a:t>Customer Engagement Activity </a:t>
            </a:r>
          </a:p>
          <a:p>
            <a:pPr marL="820421" lvl="1" indent="-410210" algn="l">
              <a:lnSpc>
                <a:spcPts val="5966"/>
              </a:lnSpc>
              <a:buFont typeface="Arial"/>
              <a:buChar char="•"/>
            </a:pPr>
            <a:r>
              <a:rPr lang="en-US" sz="3800">
                <a:solidFill>
                  <a:srgbClr val="050A30"/>
                </a:solidFill>
                <a:latin typeface="Poppins Bold"/>
                <a:ea typeface="Poppins Bold"/>
                <a:cs typeface="Poppins Bold"/>
                <a:sym typeface="Poppins Bold"/>
              </a:rPr>
              <a:t>Hoardings &amp; Standee Branding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Freeform 8"/>
          <p:cNvSpPr/>
          <p:nvPr/>
        </p:nvSpPr>
        <p:spPr>
          <a:xfrm>
            <a:off x="2249637" y="1451597"/>
            <a:ext cx="4294207" cy="3340539"/>
          </a:xfrm>
          <a:custGeom>
            <a:avLst/>
            <a:gdLst/>
            <a:ahLst/>
            <a:cxnLst/>
            <a:rect l="l" t="t" r="r" b="b"/>
            <a:pathLst>
              <a:path w="4294207" h="3340539">
                <a:moveTo>
                  <a:pt x="0" y="0"/>
                </a:moveTo>
                <a:lnTo>
                  <a:pt x="4294207" y="0"/>
                </a:lnTo>
                <a:lnTo>
                  <a:pt x="4294207" y="3340539"/>
                </a:lnTo>
                <a:lnTo>
                  <a:pt x="0" y="3340539"/>
                </a:lnTo>
                <a:lnTo>
                  <a:pt x="0" y="0"/>
                </a:lnTo>
                <a:close/>
              </a:path>
            </a:pathLst>
          </a:custGeom>
          <a:blipFill>
            <a:blip r:embed="rId3"/>
            <a:stretch>
              <a:fillRect l="-8380" r="-8380"/>
            </a:stretch>
          </a:blipFill>
        </p:spPr>
      </p:sp>
      <p:sp>
        <p:nvSpPr>
          <p:cNvPr id="9" name="Freeform 9"/>
          <p:cNvSpPr/>
          <p:nvPr/>
        </p:nvSpPr>
        <p:spPr>
          <a:xfrm>
            <a:off x="7009403" y="1457490"/>
            <a:ext cx="4294207" cy="3328753"/>
          </a:xfrm>
          <a:custGeom>
            <a:avLst/>
            <a:gdLst/>
            <a:ahLst/>
            <a:cxnLst/>
            <a:rect l="l" t="t" r="r" b="b"/>
            <a:pathLst>
              <a:path w="4294207" h="3328753">
                <a:moveTo>
                  <a:pt x="0" y="0"/>
                </a:moveTo>
                <a:lnTo>
                  <a:pt x="4294207" y="0"/>
                </a:lnTo>
                <a:lnTo>
                  <a:pt x="4294207" y="3328753"/>
                </a:lnTo>
                <a:lnTo>
                  <a:pt x="0" y="3328753"/>
                </a:lnTo>
                <a:lnTo>
                  <a:pt x="0" y="0"/>
                </a:lnTo>
                <a:close/>
              </a:path>
            </a:pathLst>
          </a:custGeom>
          <a:blipFill>
            <a:blip r:embed="rId4"/>
            <a:stretch>
              <a:fillRect l="-1678" r="-1678"/>
            </a:stretch>
          </a:blipFill>
        </p:spPr>
      </p:sp>
      <p:sp>
        <p:nvSpPr>
          <p:cNvPr id="10" name="Freeform 10"/>
          <p:cNvSpPr/>
          <p:nvPr/>
        </p:nvSpPr>
        <p:spPr>
          <a:xfrm>
            <a:off x="11768615" y="1500864"/>
            <a:ext cx="4269748" cy="3291272"/>
          </a:xfrm>
          <a:custGeom>
            <a:avLst/>
            <a:gdLst/>
            <a:ahLst/>
            <a:cxnLst/>
            <a:rect l="l" t="t" r="r" b="b"/>
            <a:pathLst>
              <a:path w="4269748" h="3291272">
                <a:moveTo>
                  <a:pt x="0" y="0"/>
                </a:moveTo>
                <a:lnTo>
                  <a:pt x="4269748" y="0"/>
                </a:lnTo>
                <a:lnTo>
                  <a:pt x="4269748" y="3291272"/>
                </a:lnTo>
                <a:lnTo>
                  <a:pt x="0" y="3291272"/>
                </a:lnTo>
                <a:lnTo>
                  <a:pt x="0" y="0"/>
                </a:lnTo>
                <a:close/>
              </a:path>
            </a:pathLst>
          </a:custGeom>
          <a:blipFill>
            <a:blip r:embed="rId5"/>
            <a:stretch>
              <a:fillRect l="-2859" t="-11182" r="-34527" b="-12242"/>
            </a:stretch>
          </a:blipFill>
        </p:spPr>
      </p:sp>
      <p:sp>
        <p:nvSpPr>
          <p:cNvPr id="11" name="Freeform 11"/>
          <p:cNvSpPr/>
          <p:nvPr/>
        </p:nvSpPr>
        <p:spPr>
          <a:xfrm>
            <a:off x="6274956" y="6644786"/>
            <a:ext cx="3862000" cy="2818042"/>
          </a:xfrm>
          <a:custGeom>
            <a:avLst/>
            <a:gdLst/>
            <a:ahLst/>
            <a:cxnLst/>
            <a:rect l="l" t="t" r="r" b="b"/>
            <a:pathLst>
              <a:path w="3862000" h="2818042">
                <a:moveTo>
                  <a:pt x="0" y="0"/>
                </a:moveTo>
                <a:lnTo>
                  <a:pt x="3862000" y="0"/>
                </a:lnTo>
                <a:lnTo>
                  <a:pt x="3862000" y="2818042"/>
                </a:lnTo>
                <a:lnTo>
                  <a:pt x="0" y="2818042"/>
                </a:lnTo>
                <a:lnTo>
                  <a:pt x="0" y="0"/>
                </a:lnTo>
                <a:close/>
              </a:path>
            </a:pathLst>
          </a:custGeom>
          <a:blipFill>
            <a:blip r:embed="rId6"/>
            <a:stretch>
              <a:fillRect l="-7508" t="-18603" b="-18603"/>
            </a:stretch>
          </a:blipFill>
        </p:spPr>
      </p:sp>
      <p:sp>
        <p:nvSpPr>
          <p:cNvPr id="12" name="Freeform 12"/>
          <p:cNvSpPr/>
          <p:nvPr/>
        </p:nvSpPr>
        <p:spPr>
          <a:xfrm>
            <a:off x="10787327" y="6644786"/>
            <a:ext cx="5251036" cy="2818042"/>
          </a:xfrm>
          <a:custGeom>
            <a:avLst/>
            <a:gdLst/>
            <a:ahLst/>
            <a:cxnLst/>
            <a:rect l="l" t="t" r="r" b="b"/>
            <a:pathLst>
              <a:path w="5251036" h="2818042">
                <a:moveTo>
                  <a:pt x="0" y="0"/>
                </a:moveTo>
                <a:lnTo>
                  <a:pt x="5251036" y="0"/>
                </a:lnTo>
                <a:lnTo>
                  <a:pt x="5251036" y="2818042"/>
                </a:lnTo>
                <a:lnTo>
                  <a:pt x="0" y="2818042"/>
                </a:lnTo>
                <a:lnTo>
                  <a:pt x="0" y="0"/>
                </a:lnTo>
                <a:close/>
              </a:path>
            </a:pathLst>
          </a:custGeom>
          <a:blipFill>
            <a:blip r:embed="rId7"/>
            <a:stretch>
              <a:fillRect l="-8448" t="-9063" r="-9225" b="-6201"/>
            </a:stretch>
          </a:blipFill>
        </p:spPr>
      </p:sp>
      <p:sp>
        <p:nvSpPr>
          <p:cNvPr id="13" name="Freeform 13"/>
          <p:cNvSpPr/>
          <p:nvPr/>
        </p:nvSpPr>
        <p:spPr>
          <a:xfrm>
            <a:off x="2252308" y="6679398"/>
            <a:ext cx="3374948" cy="2783430"/>
          </a:xfrm>
          <a:custGeom>
            <a:avLst/>
            <a:gdLst/>
            <a:ahLst/>
            <a:cxnLst/>
            <a:rect l="l" t="t" r="r" b="b"/>
            <a:pathLst>
              <a:path w="3374948" h="2783430">
                <a:moveTo>
                  <a:pt x="0" y="0"/>
                </a:moveTo>
                <a:lnTo>
                  <a:pt x="3374948" y="0"/>
                </a:lnTo>
                <a:lnTo>
                  <a:pt x="3374948" y="2783430"/>
                </a:lnTo>
                <a:lnTo>
                  <a:pt x="0" y="2783430"/>
                </a:lnTo>
                <a:lnTo>
                  <a:pt x="0" y="0"/>
                </a:lnTo>
                <a:close/>
              </a:path>
            </a:pathLst>
          </a:custGeom>
          <a:blipFill>
            <a:blip r:embed="rId8"/>
            <a:stretch>
              <a:fillRect l="-13210" t="-11372" r="-17140" b="-7165"/>
            </a:stretch>
          </a:blipFill>
        </p:spPr>
      </p:sp>
      <p:sp>
        <p:nvSpPr>
          <p:cNvPr id="14" name="TextBox 14"/>
          <p:cNvSpPr txBox="1"/>
          <p:nvPr/>
        </p:nvSpPr>
        <p:spPr>
          <a:xfrm>
            <a:off x="3262455" y="767022"/>
            <a:ext cx="2268571" cy="552955"/>
          </a:xfrm>
          <a:prstGeom prst="rect">
            <a:avLst/>
          </a:prstGeom>
        </p:spPr>
        <p:txBody>
          <a:bodyPr lIns="0" tIns="0" rIns="0" bIns="0" rtlCol="0" anchor="t">
            <a:spAutoFit/>
          </a:bodyPr>
          <a:lstStyle/>
          <a:p>
            <a:pPr algn="just">
              <a:lnSpc>
                <a:spcPts val="4590"/>
              </a:lnSpc>
            </a:pPr>
            <a:r>
              <a:rPr lang="en-US" sz="3278">
                <a:solidFill>
                  <a:srgbClr val="E90D88"/>
                </a:solidFill>
                <a:latin typeface="Poppins Bold"/>
                <a:ea typeface="Poppins Bold"/>
                <a:cs typeface="Poppins Bold"/>
                <a:sym typeface="Poppins Bold"/>
              </a:rPr>
              <a:t>BillBoards</a:t>
            </a:r>
          </a:p>
        </p:txBody>
      </p:sp>
      <p:sp>
        <p:nvSpPr>
          <p:cNvPr id="15" name="TextBox 15"/>
          <p:cNvSpPr txBox="1"/>
          <p:nvPr/>
        </p:nvSpPr>
        <p:spPr>
          <a:xfrm>
            <a:off x="7344160" y="767022"/>
            <a:ext cx="3624692" cy="555935"/>
          </a:xfrm>
          <a:prstGeom prst="rect">
            <a:avLst/>
          </a:prstGeom>
        </p:spPr>
        <p:txBody>
          <a:bodyPr lIns="0" tIns="0" rIns="0" bIns="0" rtlCol="0" anchor="t">
            <a:spAutoFit/>
          </a:bodyPr>
          <a:lstStyle/>
          <a:p>
            <a:pPr algn="just">
              <a:lnSpc>
                <a:spcPts val="4590"/>
              </a:lnSpc>
            </a:pPr>
            <a:r>
              <a:rPr lang="en-US" sz="3279">
                <a:solidFill>
                  <a:srgbClr val="E90D88"/>
                </a:solidFill>
                <a:latin typeface="Poppins Bold"/>
                <a:ea typeface="Poppins Bold"/>
                <a:cs typeface="Poppins Bold"/>
                <a:sym typeface="Poppins Bold"/>
              </a:rPr>
              <a:t>Tricycle Activity</a:t>
            </a:r>
          </a:p>
        </p:txBody>
      </p:sp>
      <p:sp>
        <p:nvSpPr>
          <p:cNvPr id="16" name="TextBox 16"/>
          <p:cNvSpPr txBox="1"/>
          <p:nvPr/>
        </p:nvSpPr>
        <p:spPr>
          <a:xfrm>
            <a:off x="12251040" y="767022"/>
            <a:ext cx="3332506" cy="552955"/>
          </a:xfrm>
          <a:prstGeom prst="rect">
            <a:avLst/>
          </a:prstGeom>
        </p:spPr>
        <p:txBody>
          <a:bodyPr lIns="0" tIns="0" rIns="0" bIns="0" rtlCol="0" anchor="t">
            <a:spAutoFit/>
          </a:bodyPr>
          <a:lstStyle/>
          <a:p>
            <a:pPr algn="just">
              <a:lnSpc>
                <a:spcPts val="4590"/>
              </a:lnSpc>
            </a:pPr>
            <a:r>
              <a:rPr lang="en-US" sz="3278">
                <a:solidFill>
                  <a:srgbClr val="E90D88"/>
                </a:solidFill>
                <a:latin typeface="Poppins Bold"/>
                <a:ea typeface="Poppins Bold"/>
                <a:cs typeface="Poppins Bold"/>
                <a:sym typeface="Poppins Bold"/>
              </a:rPr>
              <a:t>Train Branding</a:t>
            </a:r>
          </a:p>
        </p:txBody>
      </p:sp>
      <p:sp>
        <p:nvSpPr>
          <p:cNvPr id="17" name="TextBox 17"/>
          <p:cNvSpPr txBox="1"/>
          <p:nvPr/>
        </p:nvSpPr>
        <p:spPr>
          <a:xfrm>
            <a:off x="2798607" y="5301208"/>
            <a:ext cx="2277009" cy="1141869"/>
          </a:xfrm>
          <a:prstGeom prst="rect">
            <a:avLst/>
          </a:prstGeom>
        </p:spPr>
        <p:txBody>
          <a:bodyPr lIns="0" tIns="0" rIns="0" bIns="0" rtlCol="0" anchor="t">
            <a:spAutoFit/>
          </a:bodyPr>
          <a:lstStyle/>
          <a:p>
            <a:pPr algn="ctr">
              <a:lnSpc>
                <a:spcPts val="4607"/>
              </a:lnSpc>
            </a:pPr>
            <a:r>
              <a:rPr lang="en-US" sz="3291">
                <a:solidFill>
                  <a:srgbClr val="E90D88"/>
                </a:solidFill>
                <a:latin typeface="Poppins Bold"/>
                <a:ea typeface="Poppins Bold"/>
                <a:cs typeface="Poppins Bold"/>
                <a:sym typeface="Poppins Bold"/>
              </a:rPr>
              <a:t>Tempo Activity </a:t>
            </a:r>
          </a:p>
        </p:txBody>
      </p:sp>
      <p:sp>
        <p:nvSpPr>
          <p:cNvPr id="18" name="TextBox 18"/>
          <p:cNvSpPr txBox="1"/>
          <p:nvPr/>
        </p:nvSpPr>
        <p:spPr>
          <a:xfrm>
            <a:off x="6825309" y="5301208"/>
            <a:ext cx="2761294" cy="1141865"/>
          </a:xfrm>
          <a:prstGeom prst="rect">
            <a:avLst/>
          </a:prstGeom>
        </p:spPr>
        <p:txBody>
          <a:bodyPr lIns="0" tIns="0" rIns="0" bIns="0" rtlCol="0" anchor="t">
            <a:spAutoFit/>
          </a:bodyPr>
          <a:lstStyle/>
          <a:p>
            <a:pPr algn="ctr">
              <a:lnSpc>
                <a:spcPts val="4607"/>
              </a:lnSpc>
            </a:pPr>
            <a:r>
              <a:rPr lang="en-US" sz="3291">
                <a:solidFill>
                  <a:srgbClr val="E90D88"/>
                </a:solidFill>
                <a:latin typeface="Poppins Bold"/>
                <a:ea typeface="Poppins Bold"/>
                <a:cs typeface="Poppins Bold"/>
                <a:sym typeface="Poppins Bold"/>
              </a:rPr>
              <a:t>Look Walker</a:t>
            </a:r>
          </a:p>
          <a:p>
            <a:pPr algn="ctr">
              <a:lnSpc>
                <a:spcPts val="4607"/>
              </a:lnSpc>
            </a:pPr>
            <a:r>
              <a:rPr lang="en-US" sz="3291">
                <a:solidFill>
                  <a:srgbClr val="E90D88"/>
                </a:solidFill>
                <a:latin typeface="Poppins Bold"/>
                <a:ea typeface="Poppins Bold"/>
                <a:cs typeface="Poppins Bold"/>
                <a:sym typeface="Poppins Bold"/>
              </a:rPr>
              <a:t>Activity</a:t>
            </a:r>
          </a:p>
        </p:txBody>
      </p:sp>
      <p:sp>
        <p:nvSpPr>
          <p:cNvPr id="19" name="TextBox 19"/>
          <p:cNvSpPr txBox="1"/>
          <p:nvPr/>
        </p:nvSpPr>
        <p:spPr>
          <a:xfrm>
            <a:off x="11740394" y="5301204"/>
            <a:ext cx="3344901" cy="1141869"/>
          </a:xfrm>
          <a:prstGeom prst="rect">
            <a:avLst/>
          </a:prstGeom>
        </p:spPr>
        <p:txBody>
          <a:bodyPr lIns="0" tIns="0" rIns="0" bIns="0" rtlCol="0" anchor="t">
            <a:spAutoFit/>
          </a:bodyPr>
          <a:lstStyle/>
          <a:p>
            <a:pPr algn="ctr">
              <a:lnSpc>
                <a:spcPts val="4607"/>
              </a:lnSpc>
            </a:pPr>
            <a:r>
              <a:rPr lang="en-US" sz="3291">
                <a:solidFill>
                  <a:srgbClr val="E90D88"/>
                </a:solidFill>
                <a:latin typeface="Poppins Bold"/>
                <a:ea typeface="Poppins Bold"/>
                <a:cs typeface="Poppins Bold"/>
                <a:sym typeface="Poppins Bold"/>
              </a:rPr>
              <a:t>Inside Panel Branding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Freeform 8"/>
          <p:cNvSpPr/>
          <p:nvPr/>
        </p:nvSpPr>
        <p:spPr>
          <a:xfrm>
            <a:off x="1904999" y="2091962"/>
            <a:ext cx="6404982" cy="3186293"/>
          </a:xfrm>
          <a:custGeom>
            <a:avLst/>
            <a:gdLst/>
            <a:ahLst/>
            <a:cxnLst/>
            <a:rect l="l" t="t" r="r" b="b"/>
            <a:pathLst>
              <a:path w="5711108" h="3186293">
                <a:moveTo>
                  <a:pt x="0" y="0"/>
                </a:moveTo>
                <a:lnTo>
                  <a:pt x="5711108" y="0"/>
                </a:lnTo>
                <a:lnTo>
                  <a:pt x="5711108" y="3186294"/>
                </a:lnTo>
                <a:lnTo>
                  <a:pt x="0" y="3186294"/>
                </a:lnTo>
                <a:lnTo>
                  <a:pt x="0" y="0"/>
                </a:lnTo>
                <a:close/>
              </a:path>
            </a:pathLst>
          </a:custGeom>
          <a:blipFill>
            <a:blip r:embed="rId3"/>
            <a:stretch>
              <a:fillRect t="-16083" b="-17002"/>
            </a:stretch>
          </a:blipFill>
        </p:spPr>
      </p:sp>
      <p:sp>
        <p:nvSpPr>
          <p:cNvPr id="9" name="TextBox 9"/>
          <p:cNvSpPr txBox="1"/>
          <p:nvPr/>
        </p:nvSpPr>
        <p:spPr>
          <a:xfrm>
            <a:off x="2807122" y="1410205"/>
            <a:ext cx="6014477" cy="551654"/>
          </a:xfrm>
          <a:prstGeom prst="rect">
            <a:avLst/>
          </a:prstGeom>
        </p:spPr>
        <p:txBody>
          <a:bodyPr lIns="0" tIns="0" rIns="0" bIns="0" rtlCol="0" anchor="t">
            <a:spAutoFit/>
          </a:bodyPr>
          <a:lstStyle/>
          <a:p>
            <a:pPr algn="just">
              <a:lnSpc>
                <a:spcPts val="4578"/>
              </a:lnSpc>
            </a:pPr>
            <a:r>
              <a:rPr lang="en-US" sz="3270">
                <a:solidFill>
                  <a:srgbClr val="E90D88"/>
                </a:solidFill>
                <a:latin typeface="Poppins Bold"/>
                <a:ea typeface="Poppins Bold"/>
                <a:cs typeface="Poppins Bold"/>
                <a:sym typeface="Poppins Bold"/>
              </a:rPr>
              <a:t>Bill Boards at Fuel Pumps</a:t>
            </a:r>
          </a:p>
        </p:txBody>
      </p:sp>
      <p:sp>
        <p:nvSpPr>
          <p:cNvPr id="10" name="Freeform 10"/>
          <p:cNvSpPr/>
          <p:nvPr/>
        </p:nvSpPr>
        <p:spPr>
          <a:xfrm>
            <a:off x="8654577" y="2147374"/>
            <a:ext cx="3827601" cy="3175944"/>
          </a:xfrm>
          <a:custGeom>
            <a:avLst/>
            <a:gdLst/>
            <a:ahLst/>
            <a:cxnLst/>
            <a:rect l="l" t="t" r="r" b="b"/>
            <a:pathLst>
              <a:path w="3152715" h="3175944">
                <a:moveTo>
                  <a:pt x="0" y="0"/>
                </a:moveTo>
                <a:lnTo>
                  <a:pt x="3152715" y="0"/>
                </a:lnTo>
                <a:lnTo>
                  <a:pt x="3152715" y="3175944"/>
                </a:lnTo>
                <a:lnTo>
                  <a:pt x="0" y="3175944"/>
                </a:lnTo>
                <a:lnTo>
                  <a:pt x="0" y="0"/>
                </a:lnTo>
                <a:close/>
              </a:path>
            </a:pathLst>
          </a:custGeom>
          <a:blipFill>
            <a:blip r:embed="rId4"/>
            <a:stretch>
              <a:fillRect b="-32358"/>
            </a:stretch>
          </a:blipFill>
        </p:spPr>
      </p:sp>
      <p:sp>
        <p:nvSpPr>
          <p:cNvPr id="11" name="Freeform 11"/>
          <p:cNvSpPr/>
          <p:nvPr/>
        </p:nvSpPr>
        <p:spPr>
          <a:xfrm>
            <a:off x="12826774" y="2120091"/>
            <a:ext cx="3480025" cy="3175944"/>
          </a:xfrm>
          <a:custGeom>
            <a:avLst/>
            <a:gdLst/>
            <a:ahLst/>
            <a:cxnLst/>
            <a:rect l="l" t="t" r="r" b="b"/>
            <a:pathLst>
              <a:path w="3053450" h="3175944">
                <a:moveTo>
                  <a:pt x="0" y="0"/>
                </a:moveTo>
                <a:lnTo>
                  <a:pt x="3053450" y="0"/>
                </a:lnTo>
                <a:lnTo>
                  <a:pt x="3053450" y="3175944"/>
                </a:lnTo>
                <a:lnTo>
                  <a:pt x="0" y="3175944"/>
                </a:lnTo>
                <a:lnTo>
                  <a:pt x="0" y="0"/>
                </a:lnTo>
                <a:close/>
              </a:path>
            </a:pathLst>
          </a:custGeom>
          <a:blipFill>
            <a:blip r:embed="rId5"/>
            <a:stretch>
              <a:fillRect l="-646" r="-57159" b="-62148"/>
            </a:stretch>
          </a:blipFill>
        </p:spPr>
      </p:sp>
      <p:sp>
        <p:nvSpPr>
          <p:cNvPr id="12" name="TextBox 12"/>
          <p:cNvSpPr txBox="1"/>
          <p:nvPr/>
        </p:nvSpPr>
        <p:spPr>
          <a:xfrm>
            <a:off x="8909688" y="1506490"/>
            <a:ext cx="2976537" cy="551654"/>
          </a:xfrm>
          <a:prstGeom prst="rect">
            <a:avLst/>
          </a:prstGeom>
        </p:spPr>
        <p:txBody>
          <a:bodyPr lIns="0" tIns="0" rIns="0" bIns="0" rtlCol="0" anchor="t">
            <a:spAutoFit/>
          </a:bodyPr>
          <a:lstStyle/>
          <a:p>
            <a:pPr algn="just">
              <a:lnSpc>
                <a:spcPts val="4578"/>
              </a:lnSpc>
            </a:pPr>
            <a:r>
              <a:rPr lang="en-US" sz="3270">
                <a:solidFill>
                  <a:srgbClr val="E90D88"/>
                </a:solidFill>
                <a:latin typeface="Poppins Bold"/>
                <a:ea typeface="Poppins Bold"/>
                <a:cs typeface="Poppins Bold"/>
                <a:sym typeface="Poppins Bold"/>
              </a:rPr>
              <a:t>Engagement</a:t>
            </a:r>
          </a:p>
        </p:txBody>
      </p:sp>
      <p:sp>
        <p:nvSpPr>
          <p:cNvPr id="13" name="TextBox 13"/>
          <p:cNvSpPr txBox="1"/>
          <p:nvPr/>
        </p:nvSpPr>
        <p:spPr>
          <a:xfrm>
            <a:off x="12415972" y="1506490"/>
            <a:ext cx="3123409" cy="551654"/>
          </a:xfrm>
          <a:prstGeom prst="rect">
            <a:avLst/>
          </a:prstGeom>
        </p:spPr>
        <p:txBody>
          <a:bodyPr lIns="0" tIns="0" rIns="0" bIns="0" rtlCol="0" anchor="t">
            <a:spAutoFit/>
          </a:bodyPr>
          <a:lstStyle/>
          <a:p>
            <a:pPr algn="just">
              <a:lnSpc>
                <a:spcPts val="4578"/>
              </a:lnSpc>
            </a:pPr>
            <a:r>
              <a:rPr lang="en-US" sz="3270">
                <a:solidFill>
                  <a:srgbClr val="E90D88"/>
                </a:solidFill>
                <a:latin typeface="Poppins Bold"/>
                <a:ea typeface="Poppins Bold"/>
                <a:cs typeface="Poppins Bold"/>
                <a:sym typeface="Poppins Bold"/>
              </a:rPr>
              <a:t>ATM Branding</a:t>
            </a:r>
          </a:p>
        </p:txBody>
      </p:sp>
      <p:sp>
        <p:nvSpPr>
          <p:cNvPr id="14" name="Freeform 14"/>
          <p:cNvSpPr/>
          <p:nvPr/>
        </p:nvSpPr>
        <p:spPr>
          <a:xfrm>
            <a:off x="1796947" y="6287092"/>
            <a:ext cx="7024652" cy="2939900"/>
          </a:xfrm>
          <a:custGeom>
            <a:avLst/>
            <a:gdLst/>
            <a:ahLst/>
            <a:cxnLst/>
            <a:rect l="l" t="t" r="r" b="b"/>
            <a:pathLst>
              <a:path w="5553225" h="2214018">
                <a:moveTo>
                  <a:pt x="0" y="0"/>
                </a:moveTo>
                <a:lnTo>
                  <a:pt x="5553225" y="0"/>
                </a:lnTo>
                <a:lnTo>
                  <a:pt x="5553225" y="2214018"/>
                </a:lnTo>
                <a:lnTo>
                  <a:pt x="0" y="2214018"/>
                </a:lnTo>
                <a:lnTo>
                  <a:pt x="0" y="0"/>
                </a:lnTo>
                <a:close/>
              </a:path>
            </a:pathLst>
          </a:custGeom>
          <a:blipFill>
            <a:blip r:embed="rId6"/>
            <a:stretch>
              <a:fillRect t="-5054" b="-26956"/>
            </a:stretch>
          </a:blipFill>
        </p:spPr>
      </p:sp>
      <p:sp>
        <p:nvSpPr>
          <p:cNvPr id="15" name="Freeform 15"/>
          <p:cNvSpPr/>
          <p:nvPr/>
        </p:nvSpPr>
        <p:spPr>
          <a:xfrm>
            <a:off x="9624461" y="6249434"/>
            <a:ext cx="5767939" cy="2977558"/>
          </a:xfrm>
          <a:custGeom>
            <a:avLst/>
            <a:gdLst/>
            <a:ahLst/>
            <a:cxnLst/>
            <a:rect l="l" t="t" r="r" b="b"/>
            <a:pathLst>
              <a:path w="4704626" h="2214018">
                <a:moveTo>
                  <a:pt x="0" y="0"/>
                </a:moveTo>
                <a:lnTo>
                  <a:pt x="4704626" y="0"/>
                </a:lnTo>
                <a:lnTo>
                  <a:pt x="4704626" y="2214018"/>
                </a:lnTo>
                <a:lnTo>
                  <a:pt x="0" y="2214018"/>
                </a:lnTo>
                <a:lnTo>
                  <a:pt x="0" y="0"/>
                </a:lnTo>
                <a:close/>
              </a:path>
            </a:pathLst>
          </a:custGeom>
          <a:blipFill>
            <a:blip r:embed="rId7"/>
            <a:stretch>
              <a:fillRect t="-442" b="-11843"/>
            </a:stretch>
          </a:blipFill>
        </p:spPr>
      </p:sp>
      <p:sp>
        <p:nvSpPr>
          <p:cNvPr id="16" name="TextBox 16"/>
          <p:cNvSpPr txBox="1"/>
          <p:nvPr/>
        </p:nvSpPr>
        <p:spPr>
          <a:xfrm>
            <a:off x="3878660" y="5744877"/>
            <a:ext cx="5441497" cy="554915"/>
          </a:xfrm>
          <a:prstGeom prst="rect">
            <a:avLst/>
          </a:prstGeom>
        </p:spPr>
        <p:txBody>
          <a:bodyPr lIns="0" tIns="0" rIns="0" bIns="0" rtlCol="0" anchor="t">
            <a:spAutoFit/>
          </a:bodyPr>
          <a:lstStyle/>
          <a:p>
            <a:pPr algn="just">
              <a:lnSpc>
                <a:spcPts val="4589"/>
              </a:lnSpc>
            </a:pPr>
            <a:r>
              <a:rPr lang="en-US" sz="3277">
                <a:solidFill>
                  <a:srgbClr val="E90D88"/>
                </a:solidFill>
                <a:latin typeface="Poppins Bold"/>
                <a:ea typeface="Poppins Bold"/>
                <a:cs typeface="Poppins Bold"/>
                <a:sym typeface="Poppins Bold"/>
              </a:rPr>
              <a:t>Fuel Dispenser Branding</a:t>
            </a:r>
          </a:p>
        </p:txBody>
      </p:sp>
      <p:sp>
        <p:nvSpPr>
          <p:cNvPr id="17" name="TextBox 17"/>
          <p:cNvSpPr txBox="1"/>
          <p:nvPr/>
        </p:nvSpPr>
        <p:spPr>
          <a:xfrm>
            <a:off x="9984009" y="5744877"/>
            <a:ext cx="4369491" cy="554915"/>
          </a:xfrm>
          <a:prstGeom prst="rect">
            <a:avLst/>
          </a:prstGeom>
        </p:spPr>
        <p:txBody>
          <a:bodyPr lIns="0" tIns="0" rIns="0" bIns="0" rtlCol="0" anchor="t">
            <a:spAutoFit/>
          </a:bodyPr>
          <a:lstStyle/>
          <a:p>
            <a:pPr algn="just">
              <a:lnSpc>
                <a:spcPts val="4589"/>
              </a:lnSpc>
            </a:pPr>
            <a:r>
              <a:rPr lang="en-US" sz="3277">
                <a:solidFill>
                  <a:srgbClr val="E90D88"/>
                </a:solidFill>
                <a:latin typeface="Poppins Bold"/>
                <a:ea typeface="Poppins Bold"/>
                <a:cs typeface="Poppins Bold"/>
                <a:sym typeface="Poppins Bold"/>
              </a:rPr>
              <a:t>Standee Placement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8276" y="1636395"/>
            <a:ext cx="7824724" cy="6265503"/>
            <a:chOff x="0" y="-95250"/>
            <a:chExt cx="10432966" cy="8354006"/>
          </a:xfrm>
        </p:grpSpPr>
        <p:sp>
          <p:nvSpPr>
            <p:cNvPr id="3" name="TextBox 3"/>
            <p:cNvSpPr txBox="1"/>
            <p:nvPr/>
          </p:nvSpPr>
          <p:spPr>
            <a:xfrm>
              <a:off x="673229" y="-95250"/>
              <a:ext cx="7733460" cy="1083651"/>
            </a:xfrm>
            <a:prstGeom prst="rect">
              <a:avLst/>
            </a:prstGeom>
          </p:spPr>
          <p:txBody>
            <a:bodyPr lIns="0" tIns="0" rIns="0" bIns="0" rtlCol="0" anchor="t">
              <a:spAutoFit/>
            </a:bodyPr>
            <a:lstStyle/>
            <a:p>
              <a:pPr algn="l">
                <a:lnSpc>
                  <a:spcPts val="6868"/>
                </a:lnSpc>
              </a:pPr>
              <a:r>
                <a:rPr lang="en-US" sz="4906">
                  <a:solidFill>
                    <a:srgbClr val="E90D88"/>
                  </a:solidFill>
                  <a:latin typeface="Poppins Bold"/>
                  <a:ea typeface="Poppins Bold"/>
                  <a:cs typeface="Poppins Bold"/>
                  <a:sym typeface="Poppins Bold"/>
                </a:rPr>
                <a:t>DIGITAL SERVICES</a:t>
              </a:r>
            </a:p>
          </p:txBody>
        </p:sp>
        <p:sp>
          <p:nvSpPr>
            <p:cNvPr id="4" name="TextBox 4"/>
            <p:cNvSpPr txBox="1"/>
            <p:nvPr/>
          </p:nvSpPr>
          <p:spPr>
            <a:xfrm>
              <a:off x="0" y="1077301"/>
              <a:ext cx="10432966" cy="7181455"/>
            </a:xfrm>
            <a:prstGeom prst="rect">
              <a:avLst/>
            </a:prstGeom>
          </p:spPr>
          <p:txBody>
            <a:bodyPr wrap="square" lIns="0" tIns="0" rIns="0" bIns="0" rtlCol="0" anchor="t">
              <a:spAutoFit/>
            </a:bodyPr>
            <a:lstStyle/>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Meta Ads</a:t>
              </a: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Influencer Marketing</a:t>
              </a: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WhatsApp Marketing</a:t>
              </a: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Awareness Campaigns</a:t>
              </a:r>
            </a:p>
            <a:p>
              <a:pPr marL="820421" lvl="1" indent="-410210" algn="l">
                <a:lnSpc>
                  <a:spcPts val="6992"/>
                </a:lnSpc>
                <a:buFont typeface="Arial"/>
                <a:buChar char="•"/>
              </a:pPr>
              <a:r>
                <a:rPr lang="en-US" sz="3800" dirty="0" smtClean="0">
                  <a:solidFill>
                    <a:srgbClr val="050A30"/>
                  </a:solidFill>
                  <a:latin typeface="Poppins Bold"/>
                  <a:ea typeface="Poppins Bold"/>
                  <a:cs typeface="Poppins Bold"/>
                  <a:sym typeface="Poppins Bold"/>
                </a:rPr>
                <a:t>Celebs &amp; artist collabs</a:t>
              </a:r>
              <a:endParaRPr lang="en-US" sz="3800" dirty="0">
                <a:solidFill>
                  <a:srgbClr val="050A30"/>
                </a:solidFill>
                <a:latin typeface="Poppins Bold"/>
                <a:ea typeface="Poppins Bold"/>
                <a:cs typeface="Poppins Bold"/>
                <a:sym typeface="Poppins Bold"/>
              </a:endParaRP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Social Media Management</a:t>
              </a:r>
            </a:p>
          </p:txBody>
        </p:sp>
      </p:grpSp>
      <p:grpSp>
        <p:nvGrpSpPr>
          <p:cNvPr id="5" name="Group 5"/>
          <p:cNvGrpSpPr/>
          <p:nvPr/>
        </p:nvGrpSpPr>
        <p:grpSpPr>
          <a:xfrm>
            <a:off x="0" y="9675834"/>
            <a:ext cx="18288000" cy="611166"/>
            <a:chOff x="0" y="0"/>
            <a:chExt cx="24384000" cy="814888"/>
          </a:xfrm>
        </p:grpSpPr>
        <p:grpSp>
          <p:nvGrpSpPr>
            <p:cNvPr id="6" name="Group 6"/>
            <p:cNvGrpSpPr/>
            <p:nvPr/>
          </p:nvGrpSpPr>
          <p:grpSpPr>
            <a:xfrm>
              <a:off x="0" y="0"/>
              <a:ext cx="24384000" cy="814888"/>
              <a:chOff x="0" y="0"/>
              <a:chExt cx="6671512" cy="222955"/>
            </a:xfrm>
          </p:grpSpPr>
          <p:sp>
            <p:nvSpPr>
              <p:cNvPr id="7" name="Freeform 7"/>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8" name="Group 8"/>
            <p:cNvGrpSpPr/>
            <p:nvPr/>
          </p:nvGrpSpPr>
          <p:grpSpPr>
            <a:xfrm>
              <a:off x="0" y="0"/>
              <a:ext cx="13162808" cy="814888"/>
              <a:chOff x="0" y="0"/>
              <a:chExt cx="3601371" cy="222955"/>
            </a:xfrm>
          </p:grpSpPr>
          <p:sp>
            <p:nvSpPr>
              <p:cNvPr id="9" name="Freeform 9"/>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10" name="Freeform 10"/>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grpSp>
        <p:nvGrpSpPr>
          <p:cNvPr id="11" name="Group 11"/>
          <p:cNvGrpSpPr/>
          <p:nvPr/>
        </p:nvGrpSpPr>
        <p:grpSpPr>
          <a:xfrm>
            <a:off x="9067800" y="1636395"/>
            <a:ext cx="9220200" cy="7307147"/>
            <a:chOff x="0" y="-95250"/>
            <a:chExt cx="10212630" cy="9742862"/>
          </a:xfrm>
        </p:grpSpPr>
        <p:sp>
          <p:nvSpPr>
            <p:cNvPr id="12" name="TextBox 12"/>
            <p:cNvSpPr txBox="1"/>
            <p:nvPr/>
          </p:nvSpPr>
          <p:spPr>
            <a:xfrm>
              <a:off x="1916262" y="-95250"/>
              <a:ext cx="6380105" cy="1084791"/>
            </a:xfrm>
            <a:prstGeom prst="rect">
              <a:avLst/>
            </a:prstGeom>
          </p:spPr>
          <p:txBody>
            <a:bodyPr lIns="0" tIns="0" rIns="0" bIns="0" rtlCol="0" anchor="t">
              <a:spAutoFit/>
            </a:bodyPr>
            <a:lstStyle/>
            <a:p>
              <a:pPr algn="l">
                <a:lnSpc>
                  <a:spcPts val="6868"/>
                </a:lnSpc>
              </a:pPr>
              <a:r>
                <a:rPr lang="en-US" sz="4906">
                  <a:solidFill>
                    <a:srgbClr val="E90D88"/>
                  </a:solidFill>
                  <a:latin typeface="Poppins Bold"/>
                  <a:ea typeface="Poppins Bold"/>
                  <a:cs typeface="Poppins Bold"/>
                  <a:sym typeface="Poppins Bold"/>
                </a:rPr>
                <a:t>EVENT TIE-UPS</a:t>
              </a:r>
            </a:p>
          </p:txBody>
        </p:sp>
        <p:sp>
          <p:nvSpPr>
            <p:cNvPr id="13" name="TextBox 13"/>
            <p:cNvSpPr txBox="1"/>
            <p:nvPr/>
          </p:nvSpPr>
          <p:spPr>
            <a:xfrm>
              <a:off x="0" y="1269251"/>
              <a:ext cx="10212630" cy="8378361"/>
            </a:xfrm>
            <a:prstGeom prst="rect">
              <a:avLst/>
            </a:prstGeom>
          </p:spPr>
          <p:txBody>
            <a:bodyPr lIns="0" tIns="0" rIns="0" bIns="0" rtlCol="0" anchor="t">
              <a:spAutoFit/>
            </a:bodyPr>
            <a:lstStyle/>
            <a:p>
              <a:pPr marL="820421" lvl="1" indent="-410210" algn="l">
                <a:lnSpc>
                  <a:spcPts val="6992"/>
                </a:lnSpc>
                <a:buFont typeface="Arial"/>
                <a:buChar char="•"/>
              </a:pPr>
              <a:r>
                <a:rPr lang="en-US" sz="3800" dirty="0" smtClean="0">
                  <a:solidFill>
                    <a:srgbClr val="050A30"/>
                  </a:solidFill>
                  <a:latin typeface="Poppins Bold"/>
                  <a:ea typeface="Poppins Bold"/>
                  <a:cs typeface="Poppins Bold"/>
                  <a:sym typeface="Poppins Bold"/>
                </a:rPr>
                <a:t>Customized Set-Up Fabrication Units.</a:t>
              </a:r>
              <a:endParaRPr lang="en-US" sz="3800" dirty="0">
                <a:solidFill>
                  <a:srgbClr val="050A30"/>
                </a:solidFill>
                <a:latin typeface="Poppins Bold"/>
                <a:ea typeface="Poppins Bold"/>
                <a:cs typeface="Poppins Bold"/>
                <a:sym typeface="Poppins Bold"/>
              </a:endParaRPr>
            </a:p>
            <a:p>
              <a:pPr marL="820421" lvl="1" indent="-410210" algn="l">
                <a:lnSpc>
                  <a:spcPts val="6992"/>
                </a:lnSpc>
                <a:buFont typeface="Arial"/>
                <a:buChar char="•"/>
              </a:pPr>
              <a:r>
                <a:rPr lang="en-US" sz="3800" dirty="0" smtClean="0">
                  <a:solidFill>
                    <a:srgbClr val="050A30"/>
                  </a:solidFill>
                  <a:latin typeface="Poppins Bold"/>
                  <a:ea typeface="Poppins Bold"/>
                  <a:cs typeface="Poppins Bold"/>
                  <a:sym typeface="Poppins Bold"/>
                </a:rPr>
                <a:t>Sound System, Video Shooting, Theme Decore &amp; Lights.</a:t>
              </a:r>
              <a:endParaRPr lang="en-US" sz="3800" dirty="0">
                <a:solidFill>
                  <a:srgbClr val="050A30"/>
                </a:solidFill>
                <a:latin typeface="Poppins Bold"/>
                <a:ea typeface="Poppins Bold"/>
                <a:cs typeface="Poppins Bold"/>
                <a:sym typeface="Poppins Bold"/>
              </a:endParaRP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Content Creation</a:t>
              </a:r>
            </a:p>
            <a:p>
              <a:pPr marL="820421" lvl="1" indent="-410210" algn="l">
                <a:lnSpc>
                  <a:spcPts val="6992"/>
                </a:lnSpc>
                <a:buFont typeface="Arial"/>
                <a:buChar char="•"/>
              </a:pPr>
              <a:r>
                <a:rPr lang="en-US" sz="3800" dirty="0" smtClean="0">
                  <a:solidFill>
                    <a:srgbClr val="050A30"/>
                  </a:solidFill>
                  <a:latin typeface="Poppins Bold"/>
                  <a:ea typeface="Poppins Bold"/>
                  <a:cs typeface="Poppins Bold"/>
                  <a:sym typeface="Poppins Bold"/>
                </a:rPr>
                <a:t>Visual merchandising</a:t>
              </a:r>
              <a:endParaRPr lang="en-US" sz="3800" dirty="0">
                <a:solidFill>
                  <a:srgbClr val="050A30"/>
                </a:solidFill>
                <a:latin typeface="Poppins Bold"/>
                <a:ea typeface="Poppins Bold"/>
                <a:cs typeface="Poppins Bold"/>
                <a:sym typeface="Poppins Bold"/>
              </a:endParaRPr>
            </a:p>
            <a:p>
              <a:pPr marL="820421" lvl="1" indent="-410210" algn="l">
                <a:lnSpc>
                  <a:spcPts val="6992"/>
                </a:lnSpc>
                <a:buFont typeface="Arial"/>
                <a:buChar char="•"/>
              </a:pPr>
              <a:r>
                <a:rPr lang="en-US" sz="3800" dirty="0">
                  <a:solidFill>
                    <a:srgbClr val="050A30"/>
                  </a:solidFill>
                  <a:latin typeface="Poppins Bold"/>
                  <a:ea typeface="Poppins Bold"/>
                  <a:cs typeface="Poppins Bold"/>
                  <a:sym typeface="Poppins Bold"/>
                </a:rPr>
                <a:t>Awards &amp; Gala Night</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6671512" cy="222955"/>
          </a:xfrm>
        </p:grpSpPr>
        <p:sp>
          <p:nvSpPr>
            <p:cNvPr id="3" name="Freeform 3"/>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4" name="Group 4"/>
          <p:cNvGrpSpPr/>
          <p:nvPr/>
        </p:nvGrpSpPr>
        <p:grpSpPr>
          <a:xfrm>
            <a:off x="0" y="9675834"/>
            <a:ext cx="9872106" cy="611166"/>
            <a:chOff x="0" y="0"/>
            <a:chExt cx="3601371" cy="222955"/>
          </a:xfrm>
        </p:grpSpPr>
        <p:sp>
          <p:nvSpPr>
            <p:cNvPr id="5" name="Freeform 5"/>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sp>
        <p:nvSpPr>
          <p:cNvPr id="6" name="TextBox 6"/>
          <p:cNvSpPr txBox="1"/>
          <p:nvPr/>
        </p:nvSpPr>
        <p:spPr>
          <a:xfrm>
            <a:off x="4079558" y="810203"/>
            <a:ext cx="10128885" cy="1045803"/>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Recent Designs /  Shoots</a:t>
            </a:r>
          </a:p>
        </p:txBody>
      </p:sp>
      <p:grpSp>
        <p:nvGrpSpPr>
          <p:cNvPr id="7" name="Group 7"/>
          <p:cNvGrpSpPr/>
          <p:nvPr/>
        </p:nvGrpSpPr>
        <p:grpSpPr>
          <a:xfrm>
            <a:off x="1760554" y="2089859"/>
            <a:ext cx="14766892" cy="7168441"/>
            <a:chOff x="0" y="0"/>
            <a:chExt cx="19689190" cy="9557921"/>
          </a:xfrm>
        </p:grpSpPr>
        <p:grpSp>
          <p:nvGrpSpPr>
            <p:cNvPr id="8" name="Group 8"/>
            <p:cNvGrpSpPr>
              <a:grpSpLocks noChangeAspect="1"/>
            </p:cNvGrpSpPr>
            <p:nvPr/>
          </p:nvGrpSpPr>
          <p:grpSpPr>
            <a:xfrm>
              <a:off x="0" y="3381121"/>
              <a:ext cx="2863838" cy="2863838"/>
              <a:chOff x="0" y="0"/>
              <a:chExt cx="6350000" cy="6350000"/>
            </a:xfrm>
          </p:grpSpPr>
          <p:sp>
            <p:nvSpPr>
              <p:cNvPr id="9" name="Freeform 9"/>
              <p:cNvSpPr/>
              <p:nvPr/>
            </p:nvSpPr>
            <p:spPr>
              <a:xfrm>
                <a:off x="-4191" y="0"/>
                <a:ext cx="6350000" cy="6349873"/>
              </a:xfrm>
              <a:custGeom>
                <a:avLst/>
                <a:gdLst/>
                <a:ahLst/>
                <a:cxnLst/>
                <a:rect l="l" t="t" r="r" b="b"/>
                <a:pathLst>
                  <a:path w="6350000" h="6349873">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a:blip r:embed="rId2"/>
                <a:stretch>
                  <a:fillRect/>
                </a:stretch>
              </a:blipFill>
            </p:spPr>
          </p:sp>
        </p:grpSp>
        <p:grpSp>
          <p:nvGrpSpPr>
            <p:cNvPr id="10" name="Group 10"/>
            <p:cNvGrpSpPr>
              <a:grpSpLocks noChangeAspect="1"/>
            </p:cNvGrpSpPr>
            <p:nvPr/>
          </p:nvGrpSpPr>
          <p:grpSpPr>
            <a:xfrm>
              <a:off x="7480530" y="3381121"/>
              <a:ext cx="2988370" cy="2988370"/>
              <a:chOff x="0" y="0"/>
              <a:chExt cx="6350000" cy="6350000"/>
            </a:xfrm>
          </p:grpSpPr>
          <p:sp>
            <p:nvSpPr>
              <p:cNvPr id="11" name="Freeform 11"/>
              <p:cNvSpPr/>
              <p:nvPr/>
            </p:nvSpPr>
            <p:spPr>
              <a:xfrm>
                <a:off x="-4191" y="0"/>
                <a:ext cx="6350000" cy="6349873"/>
              </a:xfrm>
              <a:custGeom>
                <a:avLst/>
                <a:gdLst/>
                <a:ahLst/>
                <a:cxnLst/>
                <a:rect l="l" t="t" r="r" b="b"/>
                <a:pathLst>
                  <a:path w="6350000" h="6349873">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a:blip r:embed="rId3"/>
                <a:stretch>
                  <a:fillRect t="-16747" b="-16747"/>
                </a:stretch>
              </a:blipFill>
            </p:spPr>
          </p:sp>
        </p:grpSp>
        <p:grpSp>
          <p:nvGrpSpPr>
            <p:cNvPr id="12" name="Group 12"/>
            <p:cNvGrpSpPr>
              <a:grpSpLocks noChangeAspect="1"/>
            </p:cNvGrpSpPr>
            <p:nvPr/>
          </p:nvGrpSpPr>
          <p:grpSpPr>
            <a:xfrm>
              <a:off x="7557697" y="6646718"/>
              <a:ext cx="2911203" cy="2911203"/>
              <a:chOff x="0" y="0"/>
              <a:chExt cx="6350000" cy="6350000"/>
            </a:xfrm>
          </p:grpSpPr>
          <p:sp>
            <p:nvSpPr>
              <p:cNvPr id="13" name="Freeform 13"/>
              <p:cNvSpPr/>
              <p:nvPr/>
            </p:nvSpPr>
            <p:spPr>
              <a:xfrm>
                <a:off x="-4191" y="0"/>
                <a:ext cx="6350000" cy="6349873"/>
              </a:xfrm>
              <a:custGeom>
                <a:avLst/>
                <a:gdLst/>
                <a:ahLst/>
                <a:cxnLst/>
                <a:rect l="l" t="t" r="r" b="b"/>
                <a:pathLst>
                  <a:path w="6350000" h="6349873">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a:blip r:embed="rId4"/>
                <a:stretch>
                  <a:fillRect/>
                </a:stretch>
              </a:blipFill>
            </p:spPr>
          </p:sp>
        </p:grpSp>
        <p:grpSp>
          <p:nvGrpSpPr>
            <p:cNvPr id="14" name="Group 14"/>
            <p:cNvGrpSpPr/>
            <p:nvPr/>
          </p:nvGrpSpPr>
          <p:grpSpPr>
            <a:xfrm>
              <a:off x="0" y="0"/>
              <a:ext cx="2898502" cy="3119492"/>
              <a:chOff x="0" y="0"/>
              <a:chExt cx="812800" cy="874770"/>
            </a:xfrm>
          </p:grpSpPr>
          <p:sp>
            <p:nvSpPr>
              <p:cNvPr id="15" name="Freeform 15"/>
              <p:cNvSpPr/>
              <p:nvPr/>
            </p:nvSpPr>
            <p:spPr>
              <a:xfrm>
                <a:off x="0" y="0"/>
                <a:ext cx="812800" cy="874770"/>
              </a:xfrm>
              <a:custGeom>
                <a:avLst/>
                <a:gdLst/>
                <a:ahLst/>
                <a:cxnLst/>
                <a:rect l="l" t="t" r="r" b="b"/>
                <a:pathLst>
                  <a:path w="812800" h="874770">
                    <a:moveTo>
                      <a:pt x="0" y="0"/>
                    </a:moveTo>
                    <a:lnTo>
                      <a:pt x="812800" y="0"/>
                    </a:lnTo>
                    <a:lnTo>
                      <a:pt x="812800" y="874770"/>
                    </a:lnTo>
                    <a:lnTo>
                      <a:pt x="0" y="874770"/>
                    </a:lnTo>
                    <a:close/>
                  </a:path>
                </a:pathLst>
              </a:custGeom>
              <a:blipFill>
                <a:blip r:embed="rId5"/>
                <a:stretch>
                  <a:fillRect l="-3812" r="-3812"/>
                </a:stretch>
              </a:blipFill>
            </p:spPr>
          </p:sp>
        </p:grpSp>
        <p:grpSp>
          <p:nvGrpSpPr>
            <p:cNvPr id="16" name="Group 16"/>
            <p:cNvGrpSpPr/>
            <p:nvPr/>
          </p:nvGrpSpPr>
          <p:grpSpPr>
            <a:xfrm>
              <a:off x="7444576" y="0"/>
              <a:ext cx="3024324" cy="2992105"/>
              <a:chOff x="0" y="0"/>
              <a:chExt cx="290252" cy="287160"/>
            </a:xfrm>
          </p:grpSpPr>
          <p:sp>
            <p:nvSpPr>
              <p:cNvPr id="17" name="Freeform 17"/>
              <p:cNvSpPr/>
              <p:nvPr/>
            </p:nvSpPr>
            <p:spPr>
              <a:xfrm>
                <a:off x="0" y="0"/>
                <a:ext cx="290252" cy="287160"/>
              </a:xfrm>
              <a:custGeom>
                <a:avLst/>
                <a:gdLst/>
                <a:ahLst/>
                <a:cxnLst/>
                <a:rect l="l" t="t" r="r" b="b"/>
                <a:pathLst>
                  <a:path w="290252" h="287160">
                    <a:moveTo>
                      <a:pt x="0" y="0"/>
                    </a:moveTo>
                    <a:lnTo>
                      <a:pt x="290252" y="0"/>
                    </a:lnTo>
                    <a:lnTo>
                      <a:pt x="290252" y="287160"/>
                    </a:lnTo>
                    <a:lnTo>
                      <a:pt x="0" y="287160"/>
                    </a:lnTo>
                    <a:close/>
                  </a:path>
                </a:pathLst>
              </a:custGeom>
              <a:blipFill>
                <a:blip r:embed="rId6"/>
                <a:stretch>
                  <a:fillRect t="-538" b="-538"/>
                </a:stretch>
              </a:blipFill>
            </p:spPr>
          </p:sp>
        </p:grpSp>
        <p:sp>
          <p:nvSpPr>
            <p:cNvPr id="18" name="Freeform 18"/>
            <p:cNvSpPr/>
            <p:nvPr/>
          </p:nvSpPr>
          <p:spPr>
            <a:xfrm>
              <a:off x="3152705" y="0"/>
              <a:ext cx="4037668" cy="9557921"/>
            </a:xfrm>
            <a:custGeom>
              <a:avLst/>
              <a:gdLst/>
              <a:ahLst/>
              <a:cxnLst/>
              <a:rect l="l" t="t" r="r" b="b"/>
              <a:pathLst>
                <a:path w="4037668" h="9557921">
                  <a:moveTo>
                    <a:pt x="0" y="0"/>
                  </a:moveTo>
                  <a:lnTo>
                    <a:pt x="4037668" y="0"/>
                  </a:lnTo>
                  <a:lnTo>
                    <a:pt x="4037668" y="9557921"/>
                  </a:lnTo>
                  <a:lnTo>
                    <a:pt x="0" y="9557921"/>
                  </a:lnTo>
                  <a:lnTo>
                    <a:pt x="0" y="0"/>
                  </a:lnTo>
                  <a:close/>
                </a:path>
              </a:pathLst>
            </a:custGeom>
            <a:blipFill>
              <a:blip r:embed="rId7"/>
              <a:stretch>
                <a:fillRect l="-24003" r="-9150"/>
              </a:stretch>
            </a:blipFill>
          </p:spPr>
        </p:sp>
        <p:grpSp>
          <p:nvGrpSpPr>
            <p:cNvPr id="19" name="Group 19"/>
            <p:cNvGrpSpPr/>
            <p:nvPr/>
          </p:nvGrpSpPr>
          <p:grpSpPr>
            <a:xfrm>
              <a:off x="10724081" y="6646718"/>
              <a:ext cx="8965109" cy="2911203"/>
              <a:chOff x="0" y="0"/>
              <a:chExt cx="629586" cy="204443"/>
            </a:xfrm>
          </p:grpSpPr>
          <p:sp>
            <p:nvSpPr>
              <p:cNvPr id="20" name="Freeform 20"/>
              <p:cNvSpPr/>
              <p:nvPr/>
            </p:nvSpPr>
            <p:spPr>
              <a:xfrm>
                <a:off x="0" y="0"/>
                <a:ext cx="629586" cy="204443"/>
              </a:xfrm>
              <a:custGeom>
                <a:avLst/>
                <a:gdLst/>
                <a:ahLst/>
                <a:cxnLst/>
                <a:rect l="l" t="t" r="r" b="b"/>
                <a:pathLst>
                  <a:path w="629586" h="204443">
                    <a:moveTo>
                      <a:pt x="0" y="0"/>
                    </a:moveTo>
                    <a:lnTo>
                      <a:pt x="629586" y="0"/>
                    </a:lnTo>
                    <a:lnTo>
                      <a:pt x="629586" y="204443"/>
                    </a:lnTo>
                    <a:lnTo>
                      <a:pt x="0" y="204443"/>
                    </a:lnTo>
                    <a:close/>
                  </a:path>
                </a:pathLst>
              </a:custGeom>
              <a:blipFill>
                <a:blip r:embed="rId8"/>
                <a:stretch>
                  <a:fillRect t="-103976" b="-103976"/>
                </a:stretch>
              </a:blipFill>
            </p:spPr>
          </p:sp>
        </p:grpSp>
        <p:sp>
          <p:nvSpPr>
            <p:cNvPr id="21" name="Freeform 21"/>
            <p:cNvSpPr/>
            <p:nvPr/>
          </p:nvSpPr>
          <p:spPr>
            <a:xfrm>
              <a:off x="10724081" y="0"/>
              <a:ext cx="8965109" cy="2992105"/>
            </a:xfrm>
            <a:custGeom>
              <a:avLst/>
              <a:gdLst/>
              <a:ahLst/>
              <a:cxnLst/>
              <a:rect l="l" t="t" r="r" b="b"/>
              <a:pathLst>
                <a:path w="8965109" h="2992105">
                  <a:moveTo>
                    <a:pt x="0" y="0"/>
                  </a:moveTo>
                  <a:lnTo>
                    <a:pt x="8965109" y="0"/>
                  </a:lnTo>
                  <a:lnTo>
                    <a:pt x="8965109" y="2992105"/>
                  </a:lnTo>
                  <a:lnTo>
                    <a:pt x="0" y="2992105"/>
                  </a:lnTo>
                  <a:lnTo>
                    <a:pt x="0" y="0"/>
                  </a:lnTo>
                  <a:close/>
                </a:path>
              </a:pathLst>
            </a:custGeom>
            <a:blipFill>
              <a:blip r:embed="rId9"/>
              <a:stretch>
                <a:fillRect/>
              </a:stretch>
            </a:blipFill>
          </p:spPr>
        </p:sp>
        <p:sp>
          <p:nvSpPr>
            <p:cNvPr id="22" name="Freeform 22"/>
            <p:cNvSpPr/>
            <p:nvPr/>
          </p:nvSpPr>
          <p:spPr>
            <a:xfrm>
              <a:off x="10724081" y="3381121"/>
              <a:ext cx="8965109" cy="2988370"/>
            </a:xfrm>
            <a:custGeom>
              <a:avLst/>
              <a:gdLst/>
              <a:ahLst/>
              <a:cxnLst/>
              <a:rect l="l" t="t" r="r" b="b"/>
              <a:pathLst>
                <a:path w="8965109" h="2988370">
                  <a:moveTo>
                    <a:pt x="0" y="0"/>
                  </a:moveTo>
                  <a:lnTo>
                    <a:pt x="8965109" y="0"/>
                  </a:lnTo>
                  <a:lnTo>
                    <a:pt x="8965109" y="2988370"/>
                  </a:lnTo>
                  <a:lnTo>
                    <a:pt x="0" y="2988370"/>
                  </a:lnTo>
                  <a:lnTo>
                    <a:pt x="0" y="0"/>
                  </a:lnTo>
                  <a:close/>
                </a:path>
              </a:pathLst>
            </a:custGeom>
            <a:blipFill>
              <a:blip r:embed="rId10"/>
              <a:stretch>
                <a:fillRect/>
              </a:stretch>
            </a:blipFill>
          </p:spPr>
        </p:sp>
        <p:sp>
          <p:nvSpPr>
            <p:cNvPr id="23" name="Freeform 23"/>
            <p:cNvSpPr/>
            <p:nvPr/>
          </p:nvSpPr>
          <p:spPr>
            <a:xfrm>
              <a:off x="0" y="6510716"/>
              <a:ext cx="2919309" cy="2919309"/>
            </a:xfrm>
            <a:custGeom>
              <a:avLst/>
              <a:gdLst/>
              <a:ahLst/>
              <a:cxnLst/>
              <a:rect l="l" t="t" r="r" b="b"/>
              <a:pathLst>
                <a:path w="2919309" h="2919309">
                  <a:moveTo>
                    <a:pt x="0" y="0"/>
                  </a:moveTo>
                  <a:lnTo>
                    <a:pt x="2919309" y="0"/>
                  </a:lnTo>
                  <a:lnTo>
                    <a:pt x="2919309" y="2919309"/>
                  </a:lnTo>
                  <a:lnTo>
                    <a:pt x="0" y="2919309"/>
                  </a:lnTo>
                  <a:lnTo>
                    <a:pt x="0" y="0"/>
                  </a:lnTo>
                  <a:close/>
                </a:path>
              </a:pathLst>
            </a:custGeom>
            <a:blipFill>
              <a:blip r:embed="rId11"/>
              <a:stretch>
                <a:fillRect/>
              </a:stretch>
            </a:blipFill>
          </p:spPr>
        </p:sp>
      </p:grpSp>
      <p:sp>
        <p:nvSpPr>
          <p:cNvPr id="24" name="Freeform 24"/>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12"/>
            <a:stretch>
              <a:fillRect b="-52634"/>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6671512" cy="222955"/>
          </a:xfrm>
        </p:grpSpPr>
        <p:sp>
          <p:nvSpPr>
            <p:cNvPr id="3" name="Freeform 3"/>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4" name="Group 4"/>
          <p:cNvGrpSpPr/>
          <p:nvPr/>
        </p:nvGrpSpPr>
        <p:grpSpPr>
          <a:xfrm>
            <a:off x="0" y="9675834"/>
            <a:ext cx="9872106" cy="611166"/>
            <a:chOff x="0" y="0"/>
            <a:chExt cx="3601371" cy="222955"/>
          </a:xfrm>
        </p:grpSpPr>
        <p:sp>
          <p:nvSpPr>
            <p:cNvPr id="5" name="Freeform 5"/>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sp>
        <p:nvSpPr>
          <p:cNvPr id="6" name="TextBox 6"/>
          <p:cNvSpPr txBox="1"/>
          <p:nvPr/>
        </p:nvSpPr>
        <p:spPr>
          <a:xfrm>
            <a:off x="4079558" y="810203"/>
            <a:ext cx="10128885" cy="1045803"/>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Previous Work Ex.</a:t>
            </a:r>
          </a:p>
        </p:txBody>
      </p:sp>
      <p:grpSp>
        <p:nvGrpSpPr>
          <p:cNvPr id="7" name="Group 7"/>
          <p:cNvGrpSpPr/>
          <p:nvPr/>
        </p:nvGrpSpPr>
        <p:grpSpPr>
          <a:xfrm>
            <a:off x="866133" y="2762760"/>
            <a:ext cx="16555735" cy="5338577"/>
            <a:chOff x="0" y="0"/>
            <a:chExt cx="22074313" cy="7118103"/>
          </a:xfrm>
        </p:grpSpPr>
        <p:sp>
          <p:nvSpPr>
            <p:cNvPr id="8" name="Freeform 8"/>
            <p:cNvSpPr/>
            <p:nvPr/>
          </p:nvSpPr>
          <p:spPr>
            <a:xfrm>
              <a:off x="0" y="0"/>
              <a:ext cx="3504090" cy="6632615"/>
            </a:xfrm>
            <a:custGeom>
              <a:avLst/>
              <a:gdLst/>
              <a:ahLst/>
              <a:cxnLst/>
              <a:rect l="l" t="t" r="r" b="b"/>
              <a:pathLst>
                <a:path w="3504090" h="6632615">
                  <a:moveTo>
                    <a:pt x="0" y="0"/>
                  </a:moveTo>
                  <a:lnTo>
                    <a:pt x="3504090" y="0"/>
                  </a:lnTo>
                  <a:lnTo>
                    <a:pt x="3504090" y="6632615"/>
                  </a:lnTo>
                  <a:lnTo>
                    <a:pt x="0" y="6632615"/>
                  </a:lnTo>
                  <a:lnTo>
                    <a:pt x="0" y="0"/>
                  </a:lnTo>
                  <a:close/>
                </a:path>
              </a:pathLst>
            </a:custGeom>
            <a:blipFill>
              <a:blip r:embed="rId2"/>
              <a:stretch>
                <a:fillRect t="-6011" b="-11390"/>
              </a:stretch>
            </a:blipFill>
          </p:spPr>
        </p:sp>
        <p:sp>
          <p:nvSpPr>
            <p:cNvPr id="9" name="Freeform 9"/>
            <p:cNvSpPr/>
            <p:nvPr/>
          </p:nvSpPr>
          <p:spPr>
            <a:xfrm>
              <a:off x="4508734" y="0"/>
              <a:ext cx="3504090" cy="6632615"/>
            </a:xfrm>
            <a:custGeom>
              <a:avLst/>
              <a:gdLst/>
              <a:ahLst/>
              <a:cxnLst/>
              <a:rect l="l" t="t" r="r" b="b"/>
              <a:pathLst>
                <a:path w="3504090" h="6632615">
                  <a:moveTo>
                    <a:pt x="0" y="0"/>
                  </a:moveTo>
                  <a:lnTo>
                    <a:pt x="3504090" y="0"/>
                  </a:lnTo>
                  <a:lnTo>
                    <a:pt x="3504090" y="6632615"/>
                  </a:lnTo>
                  <a:lnTo>
                    <a:pt x="0" y="6632615"/>
                  </a:lnTo>
                  <a:lnTo>
                    <a:pt x="0" y="0"/>
                  </a:lnTo>
                  <a:close/>
                </a:path>
              </a:pathLst>
            </a:custGeom>
            <a:blipFill>
              <a:blip r:embed="rId3"/>
              <a:stretch>
                <a:fillRect t="-6011" b="-11390"/>
              </a:stretch>
            </a:blipFill>
          </p:spPr>
        </p:sp>
        <p:sp>
          <p:nvSpPr>
            <p:cNvPr id="10" name="Freeform 10"/>
            <p:cNvSpPr/>
            <p:nvPr/>
          </p:nvSpPr>
          <p:spPr>
            <a:xfrm>
              <a:off x="9013175" y="0"/>
              <a:ext cx="3504090" cy="6632615"/>
            </a:xfrm>
            <a:custGeom>
              <a:avLst/>
              <a:gdLst/>
              <a:ahLst/>
              <a:cxnLst/>
              <a:rect l="l" t="t" r="r" b="b"/>
              <a:pathLst>
                <a:path w="3504090" h="6632615">
                  <a:moveTo>
                    <a:pt x="0" y="0"/>
                  </a:moveTo>
                  <a:lnTo>
                    <a:pt x="3504090" y="0"/>
                  </a:lnTo>
                  <a:lnTo>
                    <a:pt x="3504090" y="6632615"/>
                  </a:lnTo>
                  <a:lnTo>
                    <a:pt x="0" y="6632615"/>
                  </a:lnTo>
                  <a:lnTo>
                    <a:pt x="0" y="0"/>
                  </a:lnTo>
                  <a:close/>
                </a:path>
              </a:pathLst>
            </a:custGeom>
            <a:blipFill>
              <a:blip r:embed="rId4"/>
              <a:stretch>
                <a:fillRect t="-5549" b="-11852"/>
              </a:stretch>
            </a:blipFill>
          </p:spPr>
        </p:sp>
        <p:sp>
          <p:nvSpPr>
            <p:cNvPr id="11" name="TextBox 11"/>
            <p:cNvSpPr txBox="1"/>
            <p:nvPr/>
          </p:nvSpPr>
          <p:spPr>
            <a:xfrm>
              <a:off x="464715" y="6668774"/>
              <a:ext cx="2574659" cy="449329"/>
            </a:xfrm>
            <a:prstGeom prst="rect">
              <a:avLst/>
            </a:prstGeom>
          </p:spPr>
          <p:txBody>
            <a:bodyPr lIns="0" tIns="0" rIns="0" bIns="0" rtlCol="0" anchor="t">
              <a:spAutoFit/>
            </a:bodyPr>
            <a:lstStyle/>
            <a:p>
              <a:pPr algn="l">
                <a:lnSpc>
                  <a:spcPts val="2332"/>
                </a:lnSpc>
              </a:pPr>
              <a:r>
                <a:rPr lang="en-US" sz="2120" u="sng">
                  <a:solidFill>
                    <a:srgbClr val="050A30"/>
                  </a:solidFill>
                  <a:latin typeface="Avenir"/>
                  <a:ea typeface="Avenir"/>
                  <a:cs typeface="Avenir"/>
                  <a:sym typeface="Avenir"/>
                  <a:hlinkClick r:id="rId5" tooltip="https://www.instagram.com/starboy_pizza?igsh=MXM5OW50cDNxZ2ExYg=="/>
                </a:rPr>
                <a:t>@starboy_pizza</a:t>
              </a:r>
            </a:p>
          </p:txBody>
        </p:sp>
        <p:sp>
          <p:nvSpPr>
            <p:cNvPr id="12" name="TextBox 12"/>
            <p:cNvSpPr txBox="1"/>
            <p:nvPr/>
          </p:nvSpPr>
          <p:spPr>
            <a:xfrm>
              <a:off x="4670309" y="6668774"/>
              <a:ext cx="3180940" cy="449329"/>
            </a:xfrm>
            <a:prstGeom prst="rect">
              <a:avLst/>
            </a:prstGeom>
          </p:spPr>
          <p:txBody>
            <a:bodyPr lIns="0" tIns="0" rIns="0" bIns="0" rtlCol="0" anchor="t">
              <a:spAutoFit/>
            </a:bodyPr>
            <a:lstStyle/>
            <a:p>
              <a:pPr algn="l">
                <a:lnSpc>
                  <a:spcPts val="2332"/>
                </a:lnSpc>
              </a:pPr>
              <a:r>
                <a:rPr lang="en-US" sz="2120" u="sng">
                  <a:solidFill>
                    <a:srgbClr val="050A30"/>
                  </a:solidFill>
                  <a:latin typeface="Avenir"/>
                  <a:ea typeface="Avenir"/>
                  <a:cs typeface="Avenir"/>
                  <a:sym typeface="Avenir"/>
                  <a:hlinkClick r:id="rId6" tooltip="https://www.instagram.com/amdavadnagarba?igsh=bDB5cmZldmdpNzhk"/>
                </a:rPr>
                <a:t>@amdavadnagarba</a:t>
              </a:r>
            </a:p>
          </p:txBody>
        </p:sp>
        <p:sp>
          <p:nvSpPr>
            <p:cNvPr id="13" name="TextBox 13"/>
            <p:cNvSpPr txBox="1"/>
            <p:nvPr/>
          </p:nvSpPr>
          <p:spPr>
            <a:xfrm>
              <a:off x="9878469" y="6668774"/>
              <a:ext cx="1773503" cy="449329"/>
            </a:xfrm>
            <a:prstGeom prst="rect">
              <a:avLst/>
            </a:prstGeom>
          </p:spPr>
          <p:txBody>
            <a:bodyPr lIns="0" tIns="0" rIns="0" bIns="0" rtlCol="0" anchor="t">
              <a:spAutoFit/>
            </a:bodyPr>
            <a:lstStyle/>
            <a:p>
              <a:pPr algn="l">
                <a:lnSpc>
                  <a:spcPts val="2332"/>
                </a:lnSpc>
              </a:pPr>
              <a:r>
                <a:rPr lang="en-US" sz="2120" u="sng">
                  <a:solidFill>
                    <a:srgbClr val="050A30"/>
                  </a:solidFill>
                  <a:latin typeface="Avenir"/>
                  <a:ea typeface="Avenir"/>
                  <a:cs typeface="Avenir"/>
                  <a:sym typeface="Avenir"/>
                  <a:hlinkClick r:id="rId7" tooltip="https://www.instagram.com/elenza.in?igsh=OTBma2xub29taXI4"/>
                </a:rPr>
                <a:t>@elenza.in</a:t>
              </a:r>
            </a:p>
          </p:txBody>
        </p:sp>
        <p:sp>
          <p:nvSpPr>
            <p:cNvPr id="14" name="Freeform 14"/>
            <p:cNvSpPr/>
            <p:nvPr/>
          </p:nvSpPr>
          <p:spPr>
            <a:xfrm>
              <a:off x="18163218" y="0"/>
              <a:ext cx="3911095" cy="6467875"/>
            </a:xfrm>
            <a:custGeom>
              <a:avLst/>
              <a:gdLst/>
              <a:ahLst/>
              <a:cxnLst/>
              <a:rect l="l" t="t" r="r" b="b"/>
              <a:pathLst>
                <a:path w="3911095" h="6467875">
                  <a:moveTo>
                    <a:pt x="0" y="0"/>
                  </a:moveTo>
                  <a:lnTo>
                    <a:pt x="3911095" y="0"/>
                  </a:lnTo>
                  <a:lnTo>
                    <a:pt x="3911095" y="6467875"/>
                  </a:lnTo>
                  <a:lnTo>
                    <a:pt x="0" y="6467875"/>
                  </a:lnTo>
                  <a:lnTo>
                    <a:pt x="0" y="0"/>
                  </a:lnTo>
                  <a:close/>
                </a:path>
              </a:pathLst>
            </a:custGeom>
            <a:blipFill>
              <a:blip r:embed="rId8"/>
              <a:stretch>
                <a:fillRect t="-6352" b="-28024"/>
              </a:stretch>
            </a:blipFill>
          </p:spPr>
        </p:sp>
        <p:sp>
          <p:nvSpPr>
            <p:cNvPr id="15" name="Freeform 15"/>
            <p:cNvSpPr/>
            <p:nvPr/>
          </p:nvSpPr>
          <p:spPr>
            <a:xfrm>
              <a:off x="13257270" y="0"/>
              <a:ext cx="3911095" cy="6467875"/>
            </a:xfrm>
            <a:custGeom>
              <a:avLst/>
              <a:gdLst/>
              <a:ahLst/>
              <a:cxnLst/>
              <a:rect l="l" t="t" r="r" b="b"/>
              <a:pathLst>
                <a:path w="3911095" h="6467875">
                  <a:moveTo>
                    <a:pt x="0" y="0"/>
                  </a:moveTo>
                  <a:lnTo>
                    <a:pt x="3911094" y="0"/>
                  </a:lnTo>
                  <a:lnTo>
                    <a:pt x="3911094" y="6467875"/>
                  </a:lnTo>
                  <a:lnTo>
                    <a:pt x="0" y="6467875"/>
                  </a:lnTo>
                  <a:lnTo>
                    <a:pt x="0" y="0"/>
                  </a:lnTo>
                  <a:close/>
                </a:path>
              </a:pathLst>
            </a:custGeom>
            <a:blipFill>
              <a:blip r:embed="rId9"/>
              <a:stretch>
                <a:fillRect t="-7099" b="-27277"/>
              </a:stretch>
            </a:blipFill>
          </p:spPr>
        </p:sp>
        <p:sp>
          <p:nvSpPr>
            <p:cNvPr id="16" name="TextBox 16"/>
            <p:cNvSpPr txBox="1"/>
            <p:nvPr/>
          </p:nvSpPr>
          <p:spPr>
            <a:xfrm>
              <a:off x="12951146" y="6535219"/>
              <a:ext cx="4523342" cy="582885"/>
            </a:xfrm>
            <a:prstGeom prst="rect">
              <a:avLst/>
            </a:prstGeom>
          </p:spPr>
          <p:txBody>
            <a:bodyPr lIns="0" tIns="0" rIns="0" bIns="0" rtlCol="0" anchor="t">
              <a:spAutoFit/>
            </a:bodyPr>
            <a:lstStyle/>
            <a:p>
              <a:pPr algn="ctr">
                <a:lnSpc>
                  <a:spcPts val="3313"/>
                </a:lnSpc>
              </a:pPr>
              <a:r>
                <a:rPr lang="en-US" sz="2366" u="sng">
                  <a:solidFill>
                    <a:srgbClr val="050A30"/>
                  </a:solidFill>
                  <a:latin typeface="Avenir"/>
                  <a:ea typeface="Avenir"/>
                  <a:cs typeface="Avenir"/>
                  <a:sym typeface="Avenir"/>
                  <a:hlinkClick r:id="rId10" tooltip="https://www.instagram.com/zarukhe_the_restaurant?igsh=MXNhYjR3aXhpYTgzcA=="/>
                </a:rPr>
                <a:t>@zarukhe_the_restaurant</a:t>
              </a:r>
            </a:p>
          </p:txBody>
        </p:sp>
        <p:sp>
          <p:nvSpPr>
            <p:cNvPr id="17" name="TextBox 17"/>
            <p:cNvSpPr txBox="1"/>
            <p:nvPr/>
          </p:nvSpPr>
          <p:spPr>
            <a:xfrm>
              <a:off x="18340013" y="6535219"/>
              <a:ext cx="3557506" cy="582885"/>
            </a:xfrm>
            <a:prstGeom prst="rect">
              <a:avLst/>
            </a:prstGeom>
          </p:spPr>
          <p:txBody>
            <a:bodyPr lIns="0" tIns="0" rIns="0" bIns="0" rtlCol="0" anchor="t">
              <a:spAutoFit/>
            </a:bodyPr>
            <a:lstStyle/>
            <a:p>
              <a:pPr algn="ctr">
                <a:lnSpc>
                  <a:spcPts val="3313"/>
                </a:lnSpc>
              </a:pPr>
              <a:r>
                <a:rPr lang="en-US" sz="2366" u="sng">
                  <a:solidFill>
                    <a:srgbClr val="050A30"/>
                  </a:solidFill>
                  <a:latin typeface="Avenir"/>
                  <a:ea typeface="Avenir"/>
                  <a:cs typeface="Avenir"/>
                  <a:sym typeface="Avenir"/>
                  <a:hlinkClick r:id="rId11" tooltip="https://www.instagram.com/mahamahalofficial?igsh=MWR2dG9vcnY3cWV6aQ=="/>
                </a:rPr>
                <a:t>@mahamahalofficial</a:t>
              </a:r>
            </a:p>
          </p:txBody>
        </p:sp>
      </p:grpSp>
      <p:sp>
        <p:nvSpPr>
          <p:cNvPr id="19" name="Freeform 24"/>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12"/>
            <a:stretch>
              <a:fillRect b="-52634"/>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37235" y="733447"/>
            <a:ext cx="13613529" cy="8524853"/>
            <a:chOff x="0" y="0"/>
            <a:chExt cx="18151373" cy="11366471"/>
          </a:xfrm>
        </p:grpSpPr>
        <p:sp>
          <p:nvSpPr>
            <p:cNvPr id="3" name="Freeform 3"/>
            <p:cNvSpPr/>
            <p:nvPr/>
          </p:nvSpPr>
          <p:spPr>
            <a:xfrm>
              <a:off x="0" y="4835839"/>
              <a:ext cx="18151373" cy="3017666"/>
            </a:xfrm>
            <a:custGeom>
              <a:avLst/>
              <a:gdLst/>
              <a:ahLst/>
              <a:cxnLst/>
              <a:rect l="l" t="t" r="r" b="b"/>
              <a:pathLst>
                <a:path w="18151373" h="3017666">
                  <a:moveTo>
                    <a:pt x="0" y="0"/>
                  </a:moveTo>
                  <a:lnTo>
                    <a:pt x="18151373" y="0"/>
                  </a:lnTo>
                  <a:lnTo>
                    <a:pt x="18151373" y="3017666"/>
                  </a:lnTo>
                  <a:lnTo>
                    <a:pt x="0" y="3017666"/>
                  </a:lnTo>
                  <a:lnTo>
                    <a:pt x="0" y="0"/>
                  </a:lnTo>
                  <a:close/>
                </a:path>
              </a:pathLst>
            </a:custGeom>
            <a:blipFill>
              <a:blip r:embed="rId2"/>
              <a:stretch>
                <a:fillRect/>
              </a:stretch>
            </a:blipFill>
          </p:spPr>
        </p:sp>
        <p:sp>
          <p:nvSpPr>
            <p:cNvPr id="4" name="Freeform 4"/>
            <p:cNvSpPr/>
            <p:nvPr/>
          </p:nvSpPr>
          <p:spPr>
            <a:xfrm>
              <a:off x="0" y="8348805"/>
              <a:ext cx="18151373" cy="3017666"/>
            </a:xfrm>
            <a:custGeom>
              <a:avLst/>
              <a:gdLst/>
              <a:ahLst/>
              <a:cxnLst/>
              <a:rect l="l" t="t" r="r" b="b"/>
              <a:pathLst>
                <a:path w="18151373" h="3017666">
                  <a:moveTo>
                    <a:pt x="0" y="0"/>
                  </a:moveTo>
                  <a:lnTo>
                    <a:pt x="18151373" y="0"/>
                  </a:lnTo>
                  <a:lnTo>
                    <a:pt x="18151373" y="3017666"/>
                  </a:lnTo>
                  <a:lnTo>
                    <a:pt x="0" y="3017666"/>
                  </a:lnTo>
                  <a:lnTo>
                    <a:pt x="0" y="0"/>
                  </a:lnTo>
                  <a:close/>
                </a:path>
              </a:pathLst>
            </a:custGeom>
            <a:blipFill>
              <a:blip r:embed="rId3"/>
              <a:stretch>
                <a:fillRect/>
              </a:stretch>
            </a:blipFill>
          </p:spPr>
        </p:sp>
        <p:sp>
          <p:nvSpPr>
            <p:cNvPr id="5" name="Freeform 5"/>
            <p:cNvSpPr/>
            <p:nvPr/>
          </p:nvSpPr>
          <p:spPr>
            <a:xfrm>
              <a:off x="0" y="1343382"/>
              <a:ext cx="18151373" cy="3040355"/>
            </a:xfrm>
            <a:custGeom>
              <a:avLst/>
              <a:gdLst/>
              <a:ahLst/>
              <a:cxnLst/>
              <a:rect l="l" t="t" r="r" b="b"/>
              <a:pathLst>
                <a:path w="18151373" h="3040355">
                  <a:moveTo>
                    <a:pt x="0" y="0"/>
                  </a:moveTo>
                  <a:lnTo>
                    <a:pt x="18151373" y="0"/>
                  </a:lnTo>
                  <a:lnTo>
                    <a:pt x="18151373" y="3040355"/>
                  </a:lnTo>
                  <a:lnTo>
                    <a:pt x="0" y="3040355"/>
                  </a:lnTo>
                  <a:lnTo>
                    <a:pt x="0" y="0"/>
                  </a:lnTo>
                  <a:close/>
                </a:path>
              </a:pathLst>
            </a:custGeom>
            <a:blipFill>
              <a:blip r:embed="rId4"/>
              <a:stretch>
                <a:fillRect/>
              </a:stretch>
            </a:blipFill>
          </p:spPr>
        </p:sp>
        <p:sp>
          <p:nvSpPr>
            <p:cNvPr id="6" name="TextBox 6"/>
            <p:cNvSpPr txBox="1"/>
            <p:nvPr/>
          </p:nvSpPr>
          <p:spPr>
            <a:xfrm>
              <a:off x="2323096" y="-123825"/>
              <a:ext cx="13505180" cy="1353129"/>
            </a:xfrm>
            <a:prstGeom prst="rect">
              <a:avLst/>
            </a:prstGeom>
          </p:spPr>
          <p:txBody>
            <a:bodyPr lIns="0" tIns="0" rIns="0" bIns="0" rtlCol="0" anchor="t">
              <a:spAutoFit/>
            </a:bodyPr>
            <a:lstStyle/>
            <a:p>
              <a:pPr algn="ctr">
                <a:lnSpc>
                  <a:spcPts val="8507"/>
                </a:lnSpc>
              </a:pPr>
              <a:r>
                <a:rPr lang="en-US" sz="6076">
                  <a:solidFill>
                    <a:srgbClr val="EB0D89"/>
                  </a:solidFill>
                  <a:latin typeface="Poppins Bold"/>
                  <a:ea typeface="Poppins Bold"/>
                  <a:cs typeface="Poppins Bold"/>
                  <a:sym typeface="Poppins Bold"/>
                </a:rPr>
                <a:t>Previous Work Ex.</a:t>
              </a:r>
            </a:p>
          </p:txBody>
        </p:sp>
      </p:grpSp>
      <p:grpSp>
        <p:nvGrpSpPr>
          <p:cNvPr id="7" name="Group 7"/>
          <p:cNvGrpSpPr/>
          <p:nvPr/>
        </p:nvGrpSpPr>
        <p:grpSpPr>
          <a:xfrm>
            <a:off x="0" y="9675834"/>
            <a:ext cx="18288000" cy="611166"/>
            <a:chOff x="0" y="0"/>
            <a:chExt cx="24384000" cy="814888"/>
          </a:xfrm>
        </p:grpSpPr>
        <p:grpSp>
          <p:nvGrpSpPr>
            <p:cNvPr id="8" name="Group 8"/>
            <p:cNvGrpSpPr/>
            <p:nvPr/>
          </p:nvGrpSpPr>
          <p:grpSpPr>
            <a:xfrm>
              <a:off x="0" y="0"/>
              <a:ext cx="24384000" cy="814888"/>
              <a:chOff x="0" y="0"/>
              <a:chExt cx="6671512" cy="222955"/>
            </a:xfrm>
          </p:grpSpPr>
          <p:sp>
            <p:nvSpPr>
              <p:cNvPr id="9" name="Freeform 9"/>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10" name="Group 10"/>
            <p:cNvGrpSpPr/>
            <p:nvPr/>
          </p:nvGrpSpPr>
          <p:grpSpPr>
            <a:xfrm>
              <a:off x="0" y="0"/>
              <a:ext cx="13162808" cy="814888"/>
              <a:chOff x="0" y="0"/>
              <a:chExt cx="3601371" cy="222955"/>
            </a:xfrm>
          </p:grpSpPr>
          <p:sp>
            <p:nvSpPr>
              <p:cNvPr id="11" name="Freeform 11"/>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12" name="Freeform 24"/>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5"/>
            <a:stretch>
              <a:fillRect b="-52634"/>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grpSp>
        <p:nvGrpSpPr>
          <p:cNvPr id="8" name="Group 8"/>
          <p:cNvGrpSpPr/>
          <p:nvPr/>
        </p:nvGrpSpPr>
        <p:grpSpPr>
          <a:xfrm>
            <a:off x="939133" y="1341875"/>
            <a:ext cx="16409734" cy="7408458"/>
            <a:chOff x="0" y="0"/>
            <a:chExt cx="21879646" cy="9877945"/>
          </a:xfrm>
        </p:grpSpPr>
        <p:sp>
          <p:nvSpPr>
            <p:cNvPr id="9" name="Freeform 9"/>
            <p:cNvSpPr/>
            <p:nvPr/>
          </p:nvSpPr>
          <p:spPr>
            <a:xfrm>
              <a:off x="0" y="1834195"/>
              <a:ext cx="10725000" cy="8043750"/>
            </a:xfrm>
            <a:custGeom>
              <a:avLst/>
              <a:gdLst/>
              <a:ahLst/>
              <a:cxnLst/>
              <a:rect l="l" t="t" r="r" b="b"/>
              <a:pathLst>
                <a:path w="10725000" h="8043750">
                  <a:moveTo>
                    <a:pt x="0" y="0"/>
                  </a:moveTo>
                  <a:lnTo>
                    <a:pt x="10725000" y="0"/>
                  </a:lnTo>
                  <a:lnTo>
                    <a:pt x="10725000" y="8043750"/>
                  </a:lnTo>
                  <a:lnTo>
                    <a:pt x="0" y="8043750"/>
                  </a:lnTo>
                  <a:lnTo>
                    <a:pt x="0" y="0"/>
                  </a:lnTo>
                  <a:close/>
                </a:path>
              </a:pathLst>
            </a:custGeom>
            <a:blipFill>
              <a:blip r:embed="rId3"/>
              <a:stretch>
                <a:fillRect/>
              </a:stretch>
            </a:blipFill>
          </p:spPr>
        </p:sp>
        <p:sp>
          <p:nvSpPr>
            <p:cNvPr id="10" name="Freeform 10"/>
            <p:cNvSpPr/>
            <p:nvPr/>
          </p:nvSpPr>
          <p:spPr>
            <a:xfrm>
              <a:off x="11154646" y="1834195"/>
              <a:ext cx="10725000" cy="8043750"/>
            </a:xfrm>
            <a:custGeom>
              <a:avLst/>
              <a:gdLst/>
              <a:ahLst/>
              <a:cxnLst/>
              <a:rect l="l" t="t" r="r" b="b"/>
              <a:pathLst>
                <a:path w="10725000" h="8043750">
                  <a:moveTo>
                    <a:pt x="0" y="0"/>
                  </a:moveTo>
                  <a:lnTo>
                    <a:pt x="10725000" y="0"/>
                  </a:lnTo>
                  <a:lnTo>
                    <a:pt x="10725000" y="8043750"/>
                  </a:lnTo>
                  <a:lnTo>
                    <a:pt x="0" y="8043750"/>
                  </a:lnTo>
                  <a:lnTo>
                    <a:pt x="0" y="0"/>
                  </a:lnTo>
                  <a:close/>
                </a:path>
              </a:pathLst>
            </a:custGeom>
            <a:blipFill>
              <a:blip r:embed="rId4"/>
              <a:stretch>
                <a:fillRect/>
              </a:stretch>
            </a:blipFill>
          </p:spPr>
        </p:sp>
        <p:sp>
          <p:nvSpPr>
            <p:cNvPr id="11" name="TextBox 11"/>
            <p:cNvSpPr txBox="1"/>
            <p:nvPr/>
          </p:nvSpPr>
          <p:spPr>
            <a:xfrm>
              <a:off x="1237769" y="-114300"/>
              <a:ext cx="19404108" cy="1267113"/>
            </a:xfrm>
            <a:prstGeom prst="rect">
              <a:avLst/>
            </a:prstGeom>
          </p:spPr>
          <p:txBody>
            <a:bodyPr lIns="0" tIns="0" rIns="0" bIns="0" rtlCol="0" anchor="t">
              <a:spAutoFit/>
            </a:bodyPr>
            <a:lstStyle/>
            <a:p>
              <a:pPr algn="just">
                <a:lnSpc>
                  <a:spcPts val="8005"/>
                </a:lnSpc>
              </a:pPr>
              <a:r>
                <a:rPr lang="en-US" sz="5717">
                  <a:solidFill>
                    <a:srgbClr val="E90D88"/>
                  </a:solidFill>
                  <a:latin typeface="Poppins Bold"/>
                  <a:ea typeface="Poppins Bold"/>
                  <a:cs typeface="Poppins Bold"/>
                  <a:sym typeface="Poppins Bold"/>
                </a:rPr>
                <a:t>Exhibition Stall Design &amp; Installations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028700"/>
            <a:ext cx="8415576" cy="2564253"/>
            <a:chOff x="0" y="0"/>
            <a:chExt cx="2846751" cy="867414"/>
          </a:xfrm>
        </p:grpSpPr>
        <p:sp>
          <p:nvSpPr>
            <p:cNvPr id="3" name="Freeform 3"/>
            <p:cNvSpPr/>
            <p:nvPr/>
          </p:nvSpPr>
          <p:spPr>
            <a:xfrm>
              <a:off x="0" y="0"/>
              <a:ext cx="2846751" cy="867414"/>
            </a:xfrm>
            <a:custGeom>
              <a:avLst/>
              <a:gdLst/>
              <a:ahLst/>
              <a:cxnLst/>
              <a:rect l="l" t="t" r="r" b="b"/>
              <a:pathLst>
                <a:path w="2846751" h="867414">
                  <a:moveTo>
                    <a:pt x="2722290" y="867414"/>
                  </a:moveTo>
                  <a:lnTo>
                    <a:pt x="124460" y="867414"/>
                  </a:lnTo>
                  <a:cubicBezTo>
                    <a:pt x="55880" y="867414"/>
                    <a:pt x="0" y="811534"/>
                    <a:pt x="0" y="742954"/>
                  </a:cubicBezTo>
                  <a:lnTo>
                    <a:pt x="0" y="124460"/>
                  </a:lnTo>
                  <a:cubicBezTo>
                    <a:pt x="0" y="55880"/>
                    <a:pt x="55880" y="0"/>
                    <a:pt x="124460" y="0"/>
                  </a:cubicBezTo>
                  <a:lnTo>
                    <a:pt x="2722291" y="0"/>
                  </a:lnTo>
                  <a:cubicBezTo>
                    <a:pt x="2790871" y="0"/>
                    <a:pt x="2846751" y="55880"/>
                    <a:pt x="2846751" y="124460"/>
                  </a:cubicBezTo>
                  <a:lnTo>
                    <a:pt x="2846751" y="742954"/>
                  </a:lnTo>
                  <a:cubicBezTo>
                    <a:pt x="2846751" y="811534"/>
                    <a:pt x="2790871" y="867414"/>
                    <a:pt x="2722291" y="867414"/>
                  </a:cubicBezTo>
                  <a:close/>
                </a:path>
              </a:pathLst>
            </a:custGeom>
            <a:solidFill>
              <a:srgbClr val="53023F"/>
            </a:solidFill>
          </p:spPr>
        </p:sp>
      </p:grpSp>
      <p:grpSp>
        <p:nvGrpSpPr>
          <p:cNvPr id="4" name="Group 4"/>
          <p:cNvGrpSpPr/>
          <p:nvPr/>
        </p:nvGrpSpPr>
        <p:grpSpPr>
          <a:xfrm>
            <a:off x="9144000" y="3861374"/>
            <a:ext cx="3976616" cy="2564253"/>
            <a:chOff x="0" y="0"/>
            <a:chExt cx="2086401" cy="1345380"/>
          </a:xfrm>
        </p:grpSpPr>
        <p:sp>
          <p:nvSpPr>
            <p:cNvPr id="5" name="Freeform 5"/>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53023F"/>
            </a:solidFill>
          </p:spPr>
        </p:sp>
      </p:grpSp>
      <p:grpSp>
        <p:nvGrpSpPr>
          <p:cNvPr id="6" name="Group 6"/>
          <p:cNvGrpSpPr/>
          <p:nvPr/>
        </p:nvGrpSpPr>
        <p:grpSpPr>
          <a:xfrm>
            <a:off x="13582960" y="3861374"/>
            <a:ext cx="3976616" cy="2564253"/>
            <a:chOff x="0" y="0"/>
            <a:chExt cx="2086401" cy="1345380"/>
          </a:xfrm>
        </p:grpSpPr>
        <p:sp>
          <p:nvSpPr>
            <p:cNvPr id="7" name="Freeform 7"/>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E90D88"/>
            </a:solidFill>
          </p:spPr>
        </p:sp>
      </p:grpSp>
      <p:grpSp>
        <p:nvGrpSpPr>
          <p:cNvPr id="8" name="Group 8"/>
          <p:cNvGrpSpPr/>
          <p:nvPr/>
        </p:nvGrpSpPr>
        <p:grpSpPr>
          <a:xfrm>
            <a:off x="9144000" y="6694047"/>
            <a:ext cx="3976616" cy="2564253"/>
            <a:chOff x="0" y="0"/>
            <a:chExt cx="2086401" cy="1345380"/>
          </a:xfrm>
        </p:grpSpPr>
        <p:sp>
          <p:nvSpPr>
            <p:cNvPr id="9" name="Freeform 9"/>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E90D88"/>
            </a:solidFill>
          </p:spPr>
        </p:sp>
      </p:grpSp>
      <p:grpSp>
        <p:nvGrpSpPr>
          <p:cNvPr id="10" name="Group 10"/>
          <p:cNvGrpSpPr/>
          <p:nvPr/>
        </p:nvGrpSpPr>
        <p:grpSpPr>
          <a:xfrm>
            <a:off x="13582960" y="6694047"/>
            <a:ext cx="3976616" cy="2564253"/>
            <a:chOff x="0" y="0"/>
            <a:chExt cx="2086401" cy="1345380"/>
          </a:xfrm>
        </p:grpSpPr>
        <p:sp>
          <p:nvSpPr>
            <p:cNvPr id="11" name="Freeform 11"/>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53023F"/>
            </a:solidFill>
          </p:spPr>
        </p:sp>
      </p:grpSp>
      <p:sp>
        <p:nvSpPr>
          <p:cNvPr id="12" name="TextBox 12"/>
          <p:cNvSpPr txBox="1"/>
          <p:nvPr/>
        </p:nvSpPr>
        <p:spPr>
          <a:xfrm>
            <a:off x="9430598" y="4063283"/>
            <a:ext cx="867251"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2</a:t>
            </a:r>
          </a:p>
        </p:txBody>
      </p:sp>
      <p:sp>
        <p:nvSpPr>
          <p:cNvPr id="13" name="TextBox 13"/>
          <p:cNvSpPr txBox="1"/>
          <p:nvPr/>
        </p:nvSpPr>
        <p:spPr>
          <a:xfrm>
            <a:off x="13936304" y="4063283"/>
            <a:ext cx="828723"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3</a:t>
            </a:r>
          </a:p>
        </p:txBody>
      </p:sp>
      <p:sp>
        <p:nvSpPr>
          <p:cNvPr id="14" name="TextBox 14"/>
          <p:cNvSpPr txBox="1"/>
          <p:nvPr/>
        </p:nvSpPr>
        <p:spPr>
          <a:xfrm>
            <a:off x="9430598" y="6950787"/>
            <a:ext cx="867251"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4</a:t>
            </a:r>
          </a:p>
        </p:txBody>
      </p:sp>
      <p:sp>
        <p:nvSpPr>
          <p:cNvPr id="15" name="TextBox 15"/>
          <p:cNvSpPr txBox="1"/>
          <p:nvPr/>
        </p:nvSpPr>
        <p:spPr>
          <a:xfrm>
            <a:off x="13936304" y="6950787"/>
            <a:ext cx="828723"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5</a:t>
            </a:r>
          </a:p>
        </p:txBody>
      </p:sp>
      <p:sp>
        <p:nvSpPr>
          <p:cNvPr id="16" name="TextBox 16"/>
          <p:cNvSpPr txBox="1"/>
          <p:nvPr/>
        </p:nvSpPr>
        <p:spPr>
          <a:xfrm>
            <a:off x="9430598" y="1083069"/>
            <a:ext cx="867251" cy="695261"/>
          </a:xfrm>
          <a:prstGeom prst="rect">
            <a:avLst/>
          </a:prstGeom>
        </p:spPr>
        <p:txBody>
          <a:bodyPr lIns="0" tIns="0" rIns="0" bIns="0" rtlCol="0" anchor="t">
            <a:spAutoFit/>
          </a:bodyPr>
          <a:lstStyle/>
          <a:p>
            <a:pPr algn="l">
              <a:lnSpc>
                <a:spcPts val="5600"/>
              </a:lnSpc>
            </a:pPr>
            <a:r>
              <a:rPr lang="en-US" sz="4000">
                <a:solidFill>
                  <a:srgbClr val="FFFFFF"/>
                </a:solidFill>
                <a:latin typeface="Poppins Bold"/>
                <a:ea typeface="Poppins Bold"/>
                <a:cs typeface="Poppins Bold"/>
                <a:sym typeface="Poppins Bold"/>
              </a:rPr>
              <a:t>1</a:t>
            </a:r>
          </a:p>
        </p:txBody>
      </p:sp>
      <p:sp>
        <p:nvSpPr>
          <p:cNvPr id="17" name="TextBox 17"/>
          <p:cNvSpPr txBox="1"/>
          <p:nvPr/>
        </p:nvSpPr>
        <p:spPr>
          <a:xfrm>
            <a:off x="9380999" y="1845884"/>
            <a:ext cx="6439004" cy="547370"/>
          </a:xfrm>
          <a:prstGeom prst="rect">
            <a:avLst/>
          </a:prstGeom>
        </p:spPr>
        <p:txBody>
          <a:bodyPr lIns="0" tIns="0" rIns="0" bIns="0" rtlCol="0" anchor="t">
            <a:spAutoFit/>
          </a:bodyPr>
          <a:lstStyle/>
          <a:p>
            <a:pPr algn="l">
              <a:lnSpc>
                <a:spcPts val="4480"/>
              </a:lnSpc>
            </a:pPr>
            <a:r>
              <a:rPr lang="en-US" sz="3200" b="1">
                <a:solidFill>
                  <a:srgbClr val="FFFFFF"/>
                </a:solidFill>
                <a:latin typeface="Poppins Bold"/>
                <a:ea typeface="Poppins Bold"/>
                <a:cs typeface="Poppins Bold"/>
                <a:sym typeface="Poppins Bold"/>
              </a:rPr>
              <a:t>Retail Ambient Media Agency</a:t>
            </a:r>
          </a:p>
        </p:txBody>
      </p:sp>
      <p:sp>
        <p:nvSpPr>
          <p:cNvPr id="18" name="TextBox 18"/>
          <p:cNvSpPr txBox="1"/>
          <p:nvPr/>
        </p:nvSpPr>
        <p:spPr>
          <a:xfrm>
            <a:off x="9864223" y="4555490"/>
            <a:ext cx="2850568" cy="1109345"/>
          </a:xfrm>
          <a:prstGeom prst="rect">
            <a:avLst/>
          </a:prstGeom>
        </p:spPr>
        <p:txBody>
          <a:bodyPr lIns="0" tIns="0" rIns="0" bIns="0" rtlCol="0" anchor="t">
            <a:spAutoFit/>
          </a:bodyPr>
          <a:lstStyle/>
          <a:p>
            <a:pPr algn="l">
              <a:lnSpc>
                <a:spcPts val="4479"/>
              </a:lnSpc>
            </a:pPr>
            <a:r>
              <a:rPr lang="en-US" sz="3199" b="1">
                <a:solidFill>
                  <a:srgbClr val="050A30"/>
                </a:solidFill>
                <a:latin typeface="Poppins Bold"/>
                <a:ea typeface="Poppins Bold"/>
                <a:cs typeface="Poppins Bold"/>
                <a:sym typeface="Poppins Bold"/>
              </a:rPr>
              <a:t>Dynamic Organization </a:t>
            </a:r>
          </a:p>
        </p:txBody>
      </p:sp>
      <p:sp>
        <p:nvSpPr>
          <p:cNvPr id="19" name="TextBox 19"/>
          <p:cNvSpPr txBox="1"/>
          <p:nvPr/>
        </p:nvSpPr>
        <p:spPr>
          <a:xfrm>
            <a:off x="14350666" y="4555490"/>
            <a:ext cx="2938675" cy="1109345"/>
          </a:xfrm>
          <a:prstGeom prst="rect">
            <a:avLst/>
          </a:prstGeom>
        </p:spPr>
        <p:txBody>
          <a:bodyPr lIns="0" tIns="0" rIns="0" bIns="0" rtlCol="0" anchor="t">
            <a:spAutoFit/>
          </a:bodyPr>
          <a:lstStyle/>
          <a:p>
            <a:pPr algn="l">
              <a:lnSpc>
                <a:spcPts val="4480"/>
              </a:lnSpc>
            </a:pPr>
            <a:r>
              <a:rPr lang="en-US" sz="3200" b="1">
                <a:solidFill>
                  <a:srgbClr val="050A30"/>
                </a:solidFill>
                <a:latin typeface="Poppins Bold"/>
                <a:ea typeface="Poppins Bold"/>
                <a:cs typeface="Poppins Bold"/>
                <a:sym typeface="Poppins Bold"/>
              </a:rPr>
              <a:t>Proficient Management</a:t>
            </a:r>
          </a:p>
        </p:txBody>
      </p:sp>
      <p:sp>
        <p:nvSpPr>
          <p:cNvPr id="20" name="TextBox 20"/>
          <p:cNvSpPr txBox="1"/>
          <p:nvPr/>
        </p:nvSpPr>
        <p:spPr>
          <a:xfrm>
            <a:off x="9933542" y="7388164"/>
            <a:ext cx="2397532" cy="1109345"/>
          </a:xfrm>
          <a:prstGeom prst="rect">
            <a:avLst/>
          </a:prstGeom>
        </p:spPr>
        <p:txBody>
          <a:bodyPr lIns="0" tIns="0" rIns="0" bIns="0" rtlCol="0" anchor="t">
            <a:spAutoFit/>
          </a:bodyPr>
          <a:lstStyle/>
          <a:p>
            <a:pPr algn="ctr">
              <a:lnSpc>
                <a:spcPts val="4480"/>
              </a:lnSpc>
            </a:pPr>
            <a:r>
              <a:rPr lang="en-US" sz="3200" b="1">
                <a:solidFill>
                  <a:srgbClr val="050A30"/>
                </a:solidFill>
                <a:latin typeface="Poppins Bold"/>
                <a:ea typeface="Poppins Bold"/>
                <a:cs typeface="Poppins Bold"/>
                <a:sym typeface="Poppins Bold"/>
              </a:rPr>
              <a:t>Exemplary Support</a:t>
            </a:r>
          </a:p>
        </p:txBody>
      </p:sp>
      <p:sp>
        <p:nvSpPr>
          <p:cNvPr id="21" name="TextBox 21"/>
          <p:cNvSpPr txBox="1"/>
          <p:nvPr/>
        </p:nvSpPr>
        <p:spPr>
          <a:xfrm>
            <a:off x="14629419" y="7107176"/>
            <a:ext cx="1883699" cy="1671320"/>
          </a:xfrm>
          <a:prstGeom prst="rect">
            <a:avLst/>
          </a:prstGeom>
        </p:spPr>
        <p:txBody>
          <a:bodyPr lIns="0" tIns="0" rIns="0" bIns="0" rtlCol="0" anchor="t">
            <a:spAutoFit/>
          </a:bodyPr>
          <a:lstStyle/>
          <a:p>
            <a:pPr algn="ctr">
              <a:lnSpc>
                <a:spcPts val="4480"/>
              </a:lnSpc>
            </a:pPr>
            <a:r>
              <a:rPr lang="en-US" sz="3200" b="1">
                <a:solidFill>
                  <a:srgbClr val="050A30"/>
                </a:solidFill>
                <a:latin typeface="Poppins Bold"/>
                <a:ea typeface="Poppins Bold"/>
                <a:cs typeface="Poppins Bold"/>
                <a:sym typeface="Poppins Bold"/>
              </a:rPr>
              <a:t>Leading Market Place </a:t>
            </a:r>
          </a:p>
        </p:txBody>
      </p:sp>
      <p:grpSp>
        <p:nvGrpSpPr>
          <p:cNvPr id="22" name="Group 22"/>
          <p:cNvGrpSpPr/>
          <p:nvPr/>
        </p:nvGrpSpPr>
        <p:grpSpPr>
          <a:xfrm>
            <a:off x="1101246" y="2628516"/>
            <a:ext cx="6647608" cy="6723352"/>
            <a:chOff x="0" y="-104775"/>
            <a:chExt cx="8863477" cy="8964471"/>
          </a:xfrm>
        </p:grpSpPr>
        <p:sp>
          <p:nvSpPr>
            <p:cNvPr id="23" name="TextBox 23"/>
            <p:cNvSpPr txBox="1"/>
            <p:nvPr/>
          </p:nvSpPr>
          <p:spPr>
            <a:xfrm>
              <a:off x="0" y="-104775"/>
              <a:ext cx="6981001" cy="1273789"/>
            </a:xfrm>
            <a:prstGeom prst="rect">
              <a:avLst/>
            </a:prstGeom>
          </p:spPr>
          <p:txBody>
            <a:bodyPr lIns="0" tIns="0" rIns="0" bIns="0" rtlCol="0" anchor="t">
              <a:spAutoFit/>
            </a:bodyPr>
            <a:lstStyle/>
            <a:p>
              <a:pPr algn="l">
                <a:lnSpc>
                  <a:spcPts val="8054"/>
                </a:lnSpc>
              </a:pPr>
              <a:r>
                <a:rPr lang="en-US" sz="5753">
                  <a:solidFill>
                    <a:srgbClr val="050A30"/>
                  </a:solidFill>
                  <a:latin typeface="Poppins Bold"/>
                  <a:ea typeface="Poppins Bold"/>
                  <a:cs typeface="Poppins Bold"/>
                  <a:sym typeface="Poppins Bold"/>
                </a:rPr>
                <a:t>About Us</a:t>
              </a:r>
            </a:p>
          </p:txBody>
        </p:sp>
        <p:sp>
          <p:nvSpPr>
            <p:cNvPr id="24" name="TextBox 24"/>
            <p:cNvSpPr txBox="1"/>
            <p:nvPr/>
          </p:nvSpPr>
          <p:spPr>
            <a:xfrm>
              <a:off x="0" y="1199477"/>
              <a:ext cx="8863477" cy="7660219"/>
            </a:xfrm>
            <a:prstGeom prst="rect">
              <a:avLst/>
            </a:prstGeom>
          </p:spPr>
          <p:txBody>
            <a:bodyPr lIns="0" tIns="0" rIns="0" bIns="0" rtlCol="0" anchor="t">
              <a:spAutoFit/>
            </a:bodyPr>
            <a:lstStyle/>
            <a:p>
              <a:pPr>
                <a:lnSpc>
                  <a:spcPts val="3238"/>
                </a:lnSpc>
              </a:pPr>
              <a:r>
                <a:rPr lang="en-US" sz="2400" dirty="0" smtClean="0">
                  <a:latin typeface="Calibri (MS)" panose="020B0604020202020204" charset="0"/>
                  <a:cs typeface="Calibri (MS)" panose="020B0604020202020204" charset="0"/>
                </a:rPr>
                <a:t>At Sab Marcom</a:t>
              </a:r>
              <a:r>
                <a:rPr lang="en-US" sz="2400" dirty="0">
                  <a:latin typeface="Calibri (MS)" panose="020B0604020202020204" charset="0"/>
                  <a:cs typeface="Calibri (MS)" panose="020B0604020202020204" charset="0"/>
                </a:rPr>
                <a:t>, we specialize in retail marketing, helping brands connect with people in meaningful and impactful ways. We bridge the gap between businesses and their audiences through innovative advertising strategies that drive engagement, build brand loyalty, and boost sales. Our expertise lies in crafting highly targeted, data-driven marketing campaigns that blend creativity with strategy. Whether it's in-store promotions, digital advertising, experiential marketing, or shopper engagement, we ensure that your brand not only reaches but resonates with your customers.</a:t>
              </a:r>
              <a:endParaRPr lang="en-US" sz="2400" dirty="0">
                <a:solidFill>
                  <a:srgbClr val="050A30"/>
                </a:solidFill>
                <a:latin typeface="Calibri (MS)" panose="020B0604020202020204" charset="0"/>
                <a:ea typeface="Poppins Medium"/>
                <a:cs typeface="Calibri (MS)" panose="020B0604020202020204" charset="0"/>
                <a:sym typeface="Poppins Medium"/>
              </a:endParaRPr>
            </a:p>
            <a:p>
              <a:pPr algn="l">
                <a:lnSpc>
                  <a:spcPts val="3238"/>
                </a:lnSpc>
              </a:pPr>
              <a:endParaRPr lang="en-US" sz="2313" dirty="0">
                <a:solidFill>
                  <a:srgbClr val="050A30"/>
                </a:solidFill>
                <a:latin typeface="Poppins Medium"/>
                <a:ea typeface="Poppins Medium"/>
                <a:cs typeface="Poppins Medium"/>
                <a:sym typeface="Poppins Medium"/>
              </a:endParaRPr>
            </a:p>
          </p:txBody>
        </p:sp>
      </p:grpSp>
      <p:sp>
        <p:nvSpPr>
          <p:cNvPr id="25" name="TextBox 25"/>
          <p:cNvSpPr txBox="1"/>
          <p:nvPr/>
        </p:nvSpPr>
        <p:spPr>
          <a:xfrm>
            <a:off x="9380999" y="2450885"/>
            <a:ext cx="5900150" cy="699834"/>
          </a:xfrm>
          <a:prstGeom prst="rect">
            <a:avLst/>
          </a:prstGeom>
        </p:spPr>
        <p:txBody>
          <a:bodyPr lIns="0" tIns="0" rIns="0" bIns="0" rtlCol="0" anchor="t">
            <a:spAutoFit/>
          </a:bodyPr>
          <a:lstStyle/>
          <a:p>
            <a:pPr algn="l">
              <a:lnSpc>
                <a:spcPts val="2830"/>
              </a:lnSpc>
            </a:pPr>
            <a:r>
              <a:rPr lang="en-US" sz="2021">
                <a:solidFill>
                  <a:srgbClr val="FFFFFF"/>
                </a:solidFill>
                <a:latin typeface="Poppins Medium"/>
                <a:ea typeface="Poppins Medium"/>
                <a:cs typeface="Poppins Medium"/>
                <a:sym typeface="Poppins Medium"/>
              </a:rPr>
              <a:t>A Vast Footprint Spanning 500+ Cites and 30,000+ Stores</a:t>
            </a:r>
          </a:p>
        </p:txBody>
      </p:sp>
      <p:grpSp>
        <p:nvGrpSpPr>
          <p:cNvPr id="26" name="Group 26"/>
          <p:cNvGrpSpPr/>
          <p:nvPr/>
        </p:nvGrpSpPr>
        <p:grpSpPr>
          <a:xfrm>
            <a:off x="0" y="9675834"/>
            <a:ext cx="18288000" cy="611166"/>
            <a:chOff x="0" y="0"/>
            <a:chExt cx="24384000" cy="814888"/>
          </a:xfrm>
        </p:grpSpPr>
        <p:grpSp>
          <p:nvGrpSpPr>
            <p:cNvPr id="27" name="Group 27"/>
            <p:cNvGrpSpPr/>
            <p:nvPr/>
          </p:nvGrpSpPr>
          <p:grpSpPr>
            <a:xfrm>
              <a:off x="0" y="0"/>
              <a:ext cx="24384000" cy="814888"/>
              <a:chOff x="0" y="0"/>
              <a:chExt cx="6671512" cy="222955"/>
            </a:xfrm>
          </p:grpSpPr>
          <p:sp>
            <p:nvSpPr>
              <p:cNvPr id="28" name="Freeform 28"/>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29" name="Group 29"/>
            <p:cNvGrpSpPr/>
            <p:nvPr/>
          </p:nvGrpSpPr>
          <p:grpSpPr>
            <a:xfrm>
              <a:off x="0" y="0"/>
              <a:ext cx="13162808" cy="814888"/>
              <a:chOff x="0" y="0"/>
              <a:chExt cx="3601371" cy="222955"/>
            </a:xfrm>
          </p:grpSpPr>
          <p:sp>
            <p:nvSpPr>
              <p:cNvPr id="30" name="Freeform 30"/>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31" name="Freeform 31"/>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125" y="0"/>
            <a:ext cx="18410125" cy="12176305"/>
            <a:chOff x="0" y="0"/>
            <a:chExt cx="24546833" cy="16235073"/>
          </a:xfrm>
        </p:grpSpPr>
        <p:sp>
          <p:nvSpPr>
            <p:cNvPr id="3" name="Freeform 3"/>
            <p:cNvSpPr/>
            <p:nvPr/>
          </p:nvSpPr>
          <p:spPr>
            <a:xfrm>
              <a:off x="18443213" y="0"/>
              <a:ext cx="6103620" cy="13716000"/>
            </a:xfrm>
            <a:custGeom>
              <a:avLst/>
              <a:gdLst/>
              <a:ahLst/>
              <a:cxnLst/>
              <a:rect l="l" t="t" r="r" b="b"/>
              <a:pathLst>
                <a:path w="6103620" h="13716000">
                  <a:moveTo>
                    <a:pt x="0" y="0"/>
                  </a:moveTo>
                  <a:lnTo>
                    <a:pt x="6103620" y="0"/>
                  </a:lnTo>
                  <a:lnTo>
                    <a:pt x="6103620" y="13716000"/>
                  </a:lnTo>
                  <a:lnTo>
                    <a:pt x="0" y="13716000"/>
                  </a:lnTo>
                  <a:lnTo>
                    <a:pt x="0" y="0"/>
                  </a:lnTo>
                  <a:close/>
                </a:path>
              </a:pathLst>
            </a:custGeom>
            <a:blipFill>
              <a:blip r:embed="rId2"/>
              <a:stretch>
                <a:fillRect/>
              </a:stretch>
            </a:blipFill>
          </p:spPr>
        </p:sp>
        <p:sp>
          <p:nvSpPr>
            <p:cNvPr id="4" name="Freeform 4"/>
            <p:cNvSpPr/>
            <p:nvPr/>
          </p:nvSpPr>
          <p:spPr>
            <a:xfrm>
              <a:off x="12322448" y="0"/>
              <a:ext cx="6120765" cy="13716000"/>
            </a:xfrm>
            <a:custGeom>
              <a:avLst/>
              <a:gdLst/>
              <a:ahLst/>
              <a:cxnLst/>
              <a:rect l="l" t="t" r="r" b="b"/>
              <a:pathLst>
                <a:path w="6120765" h="13716000">
                  <a:moveTo>
                    <a:pt x="0" y="0"/>
                  </a:moveTo>
                  <a:lnTo>
                    <a:pt x="6120765" y="0"/>
                  </a:lnTo>
                  <a:lnTo>
                    <a:pt x="6120765" y="13716000"/>
                  </a:lnTo>
                  <a:lnTo>
                    <a:pt x="0" y="13716000"/>
                  </a:lnTo>
                  <a:lnTo>
                    <a:pt x="0" y="0"/>
                  </a:lnTo>
                  <a:close/>
                </a:path>
              </a:pathLst>
            </a:custGeom>
            <a:blipFill>
              <a:blip r:embed="rId3"/>
              <a:stretch>
                <a:fillRect/>
              </a:stretch>
            </a:blipFill>
          </p:spPr>
        </p:sp>
        <p:sp>
          <p:nvSpPr>
            <p:cNvPr id="5" name="Freeform 5"/>
            <p:cNvSpPr/>
            <p:nvPr/>
          </p:nvSpPr>
          <p:spPr>
            <a:xfrm>
              <a:off x="6234068" y="0"/>
              <a:ext cx="6088380" cy="13643429"/>
            </a:xfrm>
            <a:custGeom>
              <a:avLst/>
              <a:gdLst/>
              <a:ahLst/>
              <a:cxnLst/>
              <a:rect l="l" t="t" r="r" b="b"/>
              <a:pathLst>
                <a:path w="6088380" h="13643429">
                  <a:moveTo>
                    <a:pt x="0" y="0"/>
                  </a:moveTo>
                  <a:lnTo>
                    <a:pt x="6088380" y="0"/>
                  </a:lnTo>
                  <a:lnTo>
                    <a:pt x="6088380" y="13643429"/>
                  </a:lnTo>
                  <a:lnTo>
                    <a:pt x="0" y="13643429"/>
                  </a:lnTo>
                  <a:lnTo>
                    <a:pt x="0" y="0"/>
                  </a:lnTo>
                  <a:close/>
                </a:path>
              </a:pathLst>
            </a:custGeom>
            <a:blipFill>
              <a:blip r:embed="rId4"/>
              <a:stretch>
                <a:fillRect/>
              </a:stretch>
            </a:blipFill>
          </p:spPr>
        </p:sp>
        <p:sp>
          <p:nvSpPr>
            <p:cNvPr id="6" name="Freeform 6"/>
            <p:cNvSpPr/>
            <p:nvPr/>
          </p:nvSpPr>
          <p:spPr>
            <a:xfrm>
              <a:off x="0" y="0"/>
              <a:ext cx="6217104" cy="14010376"/>
            </a:xfrm>
            <a:custGeom>
              <a:avLst/>
              <a:gdLst/>
              <a:ahLst/>
              <a:cxnLst/>
              <a:rect l="l" t="t" r="r" b="b"/>
              <a:pathLst>
                <a:path w="6217104" h="14010376">
                  <a:moveTo>
                    <a:pt x="0" y="0"/>
                  </a:moveTo>
                  <a:lnTo>
                    <a:pt x="6217104" y="0"/>
                  </a:lnTo>
                  <a:lnTo>
                    <a:pt x="6217104" y="14010376"/>
                  </a:lnTo>
                  <a:lnTo>
                    <a:pt x="0" y="14010376"/>
                  </a:lnTo>
                  <a:lnTo>
                    <a:pt x="0" y="0"/>
                  </a:lnTo>
                  <a:close/>
                </a:path>
              </a:pathLst>
            </a:custGeom>
            <a:blipFill>
              <a:blip r:embed="rId5"/>
              <a:stretch>
                <a:fillRect/>
              </a:stretch>
            </a:blipFill>
          </p:spPr>
        </p:sp>
        <p:sp>
          <p:nvSpPr>
            <p:cNvPr id="7" name="AutoShape 7"/>
            <p:cNvSpPr/>
            <p:nvPr/>
          </p:nvSpPr>
          <p:spPr>
            <a:xfrm flipV="1">
              <a:off x="6217104" y="0"/>
              <a:ext cx="0" cy="13643429"/>
            </a:xfrm>
            <a:prstGeom prst="line">
              <a:avLst/>
            </a:prstGeom>
            <a:ln w="393700" cap="flat">
              <a:solidFill>
                <a:srgbClr val="FFFFFF"/>
              </a:solidFill>
              <a:prstDash val="solid"/>
              <a:headEnd type="none" w="sm" len="sm"/>
              <a:tailEnd type="none" w="sm" len="sm"/>
            </a:ln>
          </p:spPr>
        </p:sp>
        <p:sp>
          <p:nvSpPr>
            <p:cNvPr id="8" name="AutoShape 8"/>
            <p:cNvSpPr/>
            <p:nvPr/>
          </p:nvSpPr>
          <p:spPr>
            <a:xfrm flipV="1">
              <a:off x="12322448" y="0"/>
              <a:ext cx="0" cy="13643429"/>
            </a:xfrm>
            <a:prstGeom prst="line">
              <a:avLst/>
            </a:prstGeom>
            <a:ln w="393700" cap="flat">
              <a:solidFill>
                <a:srgbClr val="FFFFFF"/>
              </a:solidFill>
              <a:prstDash val="solid"/>
              <a:headEnd type="none" w="sm" len="sm"/>
              <a:tailEnd type="none" w="sm" len="sm"/>
            </a:ln>
          </p:spPr>
        </p:sp>
        <p:sp>
          <p:nvSpPr>
            <p:cNvPr id="9" name="AutoShape 9"/>
            <p:cNvSpPr/>
            <p:nvPr/>
          </p:nvSpPr>
          <p:spPr>
            <a:xfrm flipV="1">
              <a:off x="18621648" y="0"/>
              <a:ext cx="0" cy="16235073"/>
            </a:xfrm>
            <a:prstGeom prst="line">
              <a:avLst/>
            </a:prstGeom>
            <a:ln w="393700" cap="flat">
              <a:solidFill>
                <a:srgbClr val="FFFFFF"/>
              </a:solidFill>
              <a:prstDash val="solid"/>
              <a:headEnd type="none" w="sm" len="sm"/>
              <a:tailEnd type="none" w="sm" len="sm"/>
            </a:ln>
          </p:spPr>
        </p:sp>
        <p:sp>
          <p:nvSpPr>
            <p:cNvPr id="10" name="TextBox 10"/>
            <p:cNvSpPr txBox="1"/>
            <p:nvPr/>
          </p:nvSpPr>
          <p:spPr>
            <a:xfrm>
              <a:off x="19038763" y="782871"/>
              <a:ext cx="4912519" cy="589411"/>
            </a:xfrm>
            <a:prstGeom prst="rect">
              <a:avLst/>
            </a:prstGeom>
          </p:spPr>
          <p:txBody>
            <a:bodyPr lIns="0" tIns="0" rIns="0" bIns="0" rtlCol="0" anchor="t">
              <a:spAutoFit/>
            </a:bodyPr>
            <a:lstStyle/>
            <a:p>
              <a:pPr algn="ctr">
                <a:lnSpc>
                  <a:spcPts val="3722"/>
                </a:lnSpc>
                <a:spcBef>
                  <a:spcPct val="0"/>
                </a:spcBef>
              </a:pPr>
              <a:r>
                <a:rPr lang="en-US" sz="2658" b="1">
                  <a:solidFill>
                    <a:srgbClr val="FFFFFF"/>
                  </a:solidFill>
                  <a:latin typeface="Poppins Medium Bold"/>
                  <a:ea typeface="Poppins Medium Bold"/>
                  <a:cs typeface="Poppins Medium Bold"/>
                  <a:sym typeface="Poppins Medium Bold"/>
                </a:rPr>
                <a:t>ARTIST MANAGEMENT</a:t>
              </a:r>
            </a:p>
          </p:txBody>
        </p:sp>
        <p:sp>
          <p:nvSpPr>
            <p:cNvPr id="11" name="TextBox 11"/>
            <p:cNvSpPr txBox="1"/>
            <p:nvPr/>
          </p:nvSpPr>
          <p:spPr>
            <a:xfrm>
              <a:off x="13147233" y="782871"/>
              <a:ext cx="3849371" cy="632652"/>
            </a:xfrm>
            <a:prstGeom prst="rect">
              <a:avLst/>
            </a:prstGeom>
          </p:spPr>
          <p:txBody>
            <a:bodyPr wrap="square" lIns="0" tIns="0" rIns="0" bIns="0" rtlCol="0" anchor="t">
              <a:spAutoFit/>
            </a:bodyPr>
            <a:lstStyle/>
            <a:p>
              <a:pPr algn="ctr">
                <a:lnSpc>
                  <a:spcPts val="3722"/>
                </a:lnSpc>
                <a:spcBef>
                  <a:spcPct val="0"/>
                </a:spcBef>
              </a:pPr>
              <a:r>
                <a:rPr lang="en-US" sz="2658" b="1" dirty="0">
                  <a:solidFill>
                    <a:srgbClr val="FFFFFF"/>
                  </a:solidFill>
                  <a:latin typeface="Poppins Medium Bold"/>
                  <a:ea typeface="Poppins Medium Bold"/>
                  <a:cs typeface="Poppins Medium Bold"/>
                  <a:sym typeface="Poppins Medium Bold"/>
                </a:rPr>
                <a:t>VIDEOGRAPHY</a:t>
              </a:r>
            </a:p>
          </p:txBody>
        </p:sp>
        <p:sp>
          <p:nvSpPr>
            <p:cNvPr id="12" name="TextBox 12"/>
            <p:cNvSpPr txBox="1"/>
            <p:nvPr/>
          </p:nvSpPr>
          <p:spPr>
            <a:xfrm>
              <a:off x="7058853" y="782871"/>
              <a:ext cx="4423569" cy="589411"/>
            </a:xfrm>
            <a:prstGeom prst="rect">
              <a:avLst/>
            </a:prstGeom>
          </p:spPr>
          <p:txBody>
            <a:bodyPr lIns="0" tIns="0" rIns="0" bIns="0" rtlCol="0" anchor="t">
              <a:spAutoFit/>
            </a:bodyPr>
            <a:lstStyle/>
            <a:p>
              <a:pPr algn="ctr">
                <a:lnSpc>
                  <a:spcPts val="3722"/>
                </a:lnSpc>
                <a:spcBef>
                  <a:spcPct val="0"/>
                </a:spcBef>
              </a:pPr>
              <a:r>
                <a:rPr lang="en-US" sz="2658" b="1">
                  <a:solidFill>
                    <a:srgbClr val="FFFFFF"/>
                  </a:solidFill>
                  <a:latin typeface="Poppins Medium Bold"/>
                  <a:ea typeface="Poppins Medium Bold"/>
                  <a:cs typeface="Poppins Medium Bold"/>
                  <a:sym typeface="Poppins Medium Bold"/>
                </a:rPr>
                <a:t>LIGHTS AND SOUND</a:t>
              </a:r>
            </a:p>
          </p:txBody>
        </p:sp>
        <p:sp>
          <p:nvSpPr>
            <p:cNvPr id="13" name="TextBox 13"/>
            <p:cNvSpPr txBox="1"/>
            <p:nvPr/>
          </p:nvSpPr>
          <p:spPr>
            <a:xfrm>
              <a:off x="1645558" y="782871"/>
              <a:ext cx="3025775" cy="589411"/>
            </a:xfrm>
            <a:prstGeom prst="rect">
              <a:avLst/>
            </a:prstGeom>
          </p:spPr>
          <p:txBody>
            <a:bodyPr lIns="0" tIns="0" rIns="0" bIns="0" rtlCol="0" anchor="t">
              <a:spAutoFit/>
            </a:bodyPr>
            <a:lstStyle/>
            <a:p>
              <a:pPr algn="ctr">
                <a:lnSpc>
                  <a:spcPts val="3722"/>
                </a:lnSpc>
                <a:spcBef>
                  <a:spcPct val="0"/>
                </a:spcBef>
              </a:pPr>
              <a:r>
                <a:rPr lang="en-US" sz="2658" b="1">
                  <a:solidFill>
                    <a:srgbClr val="FFFFFF"/>
                  </a:solidFill>
                  <a:latin typeface="Poppins Medium Bold"/>
                  <a:ea typeface="Poppins Medium Bold"/>
                  <a:cs typeface="Poppins Medium Bold"/>
                  <a:sym typeface="Poppins Medium Bold"/>
                </a:rPr>
                <a:t>FABRICATION</a:t>
              </a:r>
            </a:p>
          </p:txBody>
        </p:sp>
      </p:grpSp>
      <p:grpSp>
        <p:nvGrpSpPr>
          <p:cNvPr id="14" name="Group 14"/>
          <p:cNvGrpSpPr/>
          <p:nvPr/>
        </p:nvGrpSpPr>
        <p:grpSpPr>
          <a:xfrm>
            <a:off x="0" y="9675834"/>
            <a:ext cx="18288000" cy="611166"/>
            <a:chOff x="0" y="0"/>
            <a:chExt cx="24384000" cy="814888"/>
          </a:xfrm>
        </p:grpSpPr>
        <p:grpSp>
          <p:nvGrpSpPr>
            <p:cNvPr id="15" name="Group 15"/>
            <p:cNvGrpSpPr/>
            <p:nvPr/>
          </p:nvGrpSpPr>
          <p:grpSpPr>
            <a:xfrm>
              <a:off x="0" y="0"/>
              <a:ext cx="24384000" cy="814888"/>
              <a:chOff x="0" y="0"/>
              <a:chExt cx="6671512" cy="222955"/>
            </a:xfrm>
          </p:grpSpPr>
          <p:sp>
            <p:nvSpPr>
              <p:cNvPr id="16" name="Freeform 16"/>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solidFill>
            </p:spPr>
          </p:sp>
        </p:grpSp>
        <p:grpSp>
          <p:nvGrpSpPr>
            <p:cNvPr id="17" name="Group 17"/>
            <p:cNvGrpSpPr/>
            <p:nvPr/>
          </p:nvGrpSpPr>
          <p:grpSpPr>
            <a:xfrm>
              <a:off x="0" y="0"/>
              <a:ext cx="13162808" cy="814888"/>
              <a:chOff x="0" y="0"/>
              <a:chExt cx="3601371" cy="222955"/>
            </a:xfrm>
          </p:grpSpPr>
          <p:sp>
            <p:nvSpPr>
              <p:cNvPr id="18" name="Freeform 18"/>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8946783" y="6039175"/>
            <a:ext cx="2154913" cy="912113"/>
          </a:xfrm>
          <a:custGeom>
            <a:avLst/>
            <a:gdLst/>
            <a:ahLst/>
            <a:cxnLst/>
            <a:rect l="l" t="t" r="r" b="b"/>
            <a:pathLst>
              <a:path w="2154913" h="912113">
                <a:moveTo>
                  <a:pt x="0" y="0"/>
                </a:moveTo>
                <a:lnTo>
                  <a:pt x="2154912" y="0"/>
                </a:lnTo>
                <a:lnTo>
                  <a:pt x="2154912" y="912113"/>
                </a:lnTo>
                <a:lnTo>
                  <a:pt x="0" y="912113"/>
                </a:lnTo>
                <a:lnTo>
                  <a:pt x="0" y="0"/>
                </a:lnTo>
                <a:close/>
              </a:path>
            </a:pathLst>
          </a:custGeom>
          <a:blipFill>
            <a:blip r:embed="rId2"/>
            <a:stretch>
              <a:fillRect/>
            </a:stretch>
          </a:blipFill>
        </p:spPr>
      </p:sp>
      <p:sp>
        <p:nvSpPr>
          <p:cNvPr id="8" name="Freeform 8"/>
          <p:cNvSpPr/>
          <p:nvPr/>
        </p:nvSpPr>
        <p:spPr>
          <a:xfrm>
            <a:off x="11007605" y="1754014"/>
            <a:ext cx="1917870" cy="1039548"/>
          </a:xfrm>
          <a:custGeom>
            <a:avLst/>
            <a:gdLst/>
            <a:ahLst/>
            <a:cxnLst/>
            <a:rect l="l" t="t" r="r" b="b"/>
            <a:pathLst>
              <a:path w="1622826" h="912113">
                <a:moveTo>
                  <a:pt x="0" y="0"/>
                </a:moveTo>
                <a:lnTo>
                  <a:pt x="1622826" y="0"/>
                </a:lnTo>
                <a:lnTo>
                  <a:pt x="1622826" y="912113"/>
                </a:lnTo>
                <a:lnTo>
                  <a:pt x="0" y="912113"/>
                </a:lnTo>
                <a:lnTo>
                  <a:pt x="0" y="0"/>
                </a:lnTo>
                <a:close/>
              </a:path>
            </a:pathLst>
          </a:custGeom>
          <a:blipFill>
            <a:blip r:embed="rId3"/>
            <a:stretch>
              <a:fillRect/>
            </a:stretch>
          </a:blipFill>
        </p:spPr>
      </p:sp>
      <p:sp>
        <p:nvSpPr>
          <p:cNvPr id="9" name="Freeform 9"/>
          <p:cNvSpPr/>
          <p:nvPr/>
        </p:nvSpPr>
        <p:spPr>
          <a:xfrm>
            <a:off x="13311904" y="1729351"/>
            <a:ext cx="2210531" cy="1020919"/>
          </a:xfrm>
          <a:custGeom>
            <a:avLst/>
            <a:gdLst/>
            <a:ahLst/>
            <a:cxnLst/>
            <a:rect l="l" t="t" r="r" b="b"/>
            <a:pathLst>
              <a:path w="1916615" h="912113">
                <a:moveTo>
                  <a:pt x="0" y="0"/>
                </a:moveTo>
                <a:lnTo>
                  <a:pt x="1916615" y="0"/>
                </a:lnTo>
                <a:lnTo>
                  <a:pt x="1916615" y="912113"/>
                </a:lnTo>
                <a:lnTo>
                  <a:pt x="0" y="912113"/>
                </a:lnTo>
                <a:lnTo>
                  <a:pt x="0" y="0"/>
                </a:lnTo>
                <a:close/>
              </a:path>
            </a:pathLst>
          </a:custGeom>
          <a:blipFill>
            <a:blip r:embed="rId4"/>
            <a:stretch>
              <a:fillRect l="-37827" t="-65263" r="-37827" b="-80559"/>
            </a:stretch>
          </a:blipFill>
        </p:spPr>
      </p:sp>
      <p:sp>
        <p:nvSpPr>
          <p:cNvPr id="10" name="Freeform 10"/>
          <p:cNvSpPr/>
          <p:nvPr/>
        </p:nvSpPr>
        <p:spPr>
          <a:xfrm>
            <a:off x="6522085" y="1709919"/>
            <a:ext cx="1346812" cy="1401336"/>
          </a:xfrm>
          <a:custGeom>
            <a:avLst/>
            <a:gdLst/>
            <a:ahLst/>
            <a:cxnLst/>
            <a:rect l="l" t="t" r="r" b="b"/>
            <a:pathLst>
              <a:path w="1033889" h="1282949">
                <a:moveTo>
                  <a:pt x="0" y="0"/>
                </a:moveTo>
                <a:lnTo>
                  <a:pt x="1033889" y="0"/>
                </a:lnTo>
                <a:lnTo>
                  <a:pt x="1033889" y="1282949"/>
                </a:lnTo>
                <a:lnTo>
                  <a:pt x="0" y="1282949"/>
                </a:lnTo>
                <a:lnTo>
                  <a:pt x="0" y="0"/>
                </a:lnTo>
                <a:close/>
              </a:path>
            </a:pathLst>
          </a:custGeom>
          <a:blipFill>
            <a:blip r:embed="rId5"/>
            <a:stretch>
              <a:fillRect/>
            </a:stretch>
          </a:blipFill>
        </p:spPr>
      </p:sp>
      <p:sp>
        <p:nvSpPr>
          <p:cNvPr id="11" name="Freeform 11"/>
          <p:cNvSpPr/>
          <p:nvPr/>
        </p:nvSpPr>
        <p:spPr>
          <a:xfrm>
            <a:off x="8906286" y="1667572"/>
            <a:ext cx="1266910" cy="1422063"/>
          </a:xfrm>
          <a:custGeom>
            <a:avLst/>
            <a:gdLst/>
            <a:ahLst/>
            <a:cxnLst/>
            <a:rect l="l" t="t" r="r" b="b"/>
            <a:pathLst>
              <a:path w="1050735" h="1282949">
                <a:moveTo>
                  <a:pt x="0" y="0"/>
                </a:moveTo>
                <a:lnTo>
                  <a:pt x="1050735" y="0"/>
                </a:lnTo>
                <a:lnTo>
                  <a:pt x="1050735" y="1282949"/>
                </a:lnTo>
                <a:lnTo>
                  <a:pt x="0" y="1282949"/>
                </a:lnTo>
                <a:lnTo>
                  <a:pt x="0" y="0"/>
                </a:lnTo>
                <a:close/>
              </a:path>
            </a:pathLst>
          </a:custGeom>
          <a:blipFill>
            <a:blip r:embed="rId6"/>
            <a:stretch>
              <a:fillRect/>
            </a:stretch>
          </a:blipFill>
        </p:spPr>
      </p:sp>
      <p:sp>
        <p:nvSpPr>
          <p:cNvPr id="12" name="Freeform 12"/>
          <p:cNvSpPr/>
          <p:nvPr/>
        </p:nvSpPr>
        <p:spPr>
          <a:xfrm>
            <a:off x="13518966" y="2975100"/>
            <a:ext cx="1961634" cy="724307"/>
          </a:xfrm>
          <a:custGeom>
            <a:avLst/>
            <a:gdLst/>
            <a:ahLst/>
            <a:cxnLst/>
            <a:rect l="l" t="t" r="r" b="b"/>
            <a:pathLst>
              <a:path w="2519448" h="925933">
                <a:moveTo>
                  <a:pt x="0" y="0"/>
                </a:moveTo>
                <a:lnTo>
                  <a:pt x="2519448" y="0"/>
                </a:lnTo>
                <a:lnTo>
                  <a:pt x="2519448" y="925933"/>
                </a:lnTo>
                <a:lnTo>
                  <a:pt x="0" y="925933"/>
                </a:lnTo>
                <a:lnTo>
                  <a:pt x="0" y="0"/>
                </a:lnTo>
                <a:close/>
              </a:path>
            </a:pathLst>
          </a:custGeom>
          <a:blipFill>
            <a:blip r:embed="rId7"/>
            <a:stretch>
              <a:fillRect/>
            </a:stretch>
          </a:blipFill>
        </p:spPr>
      </p:sp>
      <p:sp>
        <p:nvSpPr>
          <p:cNvPr id="13" name="Freeform 13"/>
          <p:cNvSpPr/>
          <p:nvPr/>
        </p:nvSpPr>
        <p:spPr>
          <a:xfrm>
            <a:off x="9144000" y="4737720"/>
            <a:ext cx="1618816" cy="971940"/>
          </a:xfrm>
          <a:custGeom>
            <a:avLst/>
            <a:gdLst/>
            <a:ahLst/>
            <a:cxnLst/>
            <a:rect l="l" t="t" r="r" b="b"/>
            <a:pathLst>
              <a:path w="1618816" h="971940">
                <a:moveTo>
                  <a:pt x="0" y="0"/>
                </a:moveTo>
                <a:lnTo>
                  <a:pt x="1618816" y="0"/>
                </a:lnTo>
                <a:lnTo>
                  <a:pt x="1618816" y="971940"/>
                </a:lnTo>
                <a:lnTo>
                  <a:pt x="0" y="971940"/>
                </a:lnTo>
                <a:lnTo>
                  <a:pt x="0" y="0"/>
                </a:lnTo>
                <a:close/>
              </a:path>
            </a:pathLst>
          </a:custGeom>
          <a:blipFill>
            <a:blip r:embed="rId8"/>
            <a:stretch>
              <a:fillRect/>
            </a:stretch>
          </a:blipFill>
        </p:spPr>
      </p:sp>
      <p:sp>
        <p:nvSpPr>
          <p:cNvPr id="14" name="Freeform 14"/>
          <p:cNvSpPr/>
          <p:nvPr/>
        </p:nvSpPr>
        <p:spPr>
          <a:xfrm>
            <a:off x="16242641" y="3168477"/>
            <a:ext cx="1501611" cy="1362115"/>
          </a:xfrm>
          <a:custGeom>
            <a:avLst/>
            <a:gdLst/>
            <a:ahLst/>
            <a:cxnLst/>
            <a:rect l="l" t="t" r="r" b="b"/>
            <a:pathLst>
              <a:path w="1240457" h="1208772">
                <a:moveTo>
                  <a:pt x="0" y="0"/>
                </a:moveTo>
                <a:lnTo>
                  <a:pt x="1240457" y="0"/>
                </a:lnTo>
                <a:lnTo>
                  <a:pt x="1240457" y="1208773"/>
                </a:lnTo>
                <a:lnTo>
                  <a:pt x="0" y="1208773"/>
                </a:lnTo>
                <a:lnTo>
                  <a:pt x="0" y="0"/>
                </a:lnTo>
                <a:close/>
              </a:path>
            </a:pathLst>
          </a:custGeom>
          <a:blipFill>
            <a:blip r:embed="rId9"/>
            <a:stretch>
              <a:fillRect l="-20994" t="-25300" r="-23204" b="-22679"/>
            </a:stretch>
          </a:blipFill>
        </p:spPr>
      </p:sp>
      <p:sp>
        <p:nvSpPr>
          <p:cNvPr id="15" name="Freeform 15"/>
          <p:cNvSpPr/>
          <p:nvPr/>
        </p:nvSpPr>
        <p:spPr>
          <a:xfrm>
            <a:off x="11417413" y="4649026"/>
            <a:ext cx="1591297" cy="1113027"/>
          </a:xfrm>
          <a:custGeom>
            <a:avLst/>
            <a:gdLst/>
            <a:ahLst/>
            <a:cxnLst/>
            <a:rect l="l" t="t" r="r" b="b"/>
            <a:pathLst>
              <a:path w="1402799" h="971940">
                <a:moveTo>
                  <a:pt x="0" y="0"/>
                </a:moveTo>
                <a:lnTo>
                  <a:pt x="1402800" y="0"/>
                </a:lnTo>
                <a:lnTo>
                  <a:pt x="1402800" y="971940"/>
                </a:lnTo>
                <a:lnTo>
                  <a:pt x="0" y="971940"/>
                </a:lnTo>
                <a:lnTo>
                  <a:pt x="0" y="0"/>
                </a:lnTo>
                <a:close/>
              </a:path>
            </a:pathLst>
          </a:custGeom>
          <a:blipFill>
            <a:blip r:embed="rId10"/>
            <a:stretch>
              <a:fillRect/>
            </a:stretch>
          </a:blipFill>
        </p:spPr>
      </p:sp>
      <p:sp>
        <p:nvSpPr>
          <p:cNvPr id="16" name="Freeform 16"/>
          <p:cNvSpPr/>
          <p:nvPr/>
        </p:nvSpPr>
        <p:spPr>
          <a:xfrm>
            <a:off x="12051010" y="6277142"/>
            <a:ext cx="3407368" cy="727865"/>
          </a:xfrm>
          <a:custGeom>
            <a:avLst/>
            <a:gdLst/>
            <a:ahLst/>
            <a:cxnLst/>
            <a:rect l="l" t="t" r="r" b="b"/>
            <a:pathLst>
              <a:path w="3407368" h="727865">
                <a:moveTo>
                  <a:pt x="0" y="0"/>
                </a:moveTo>
                <a:lnTo>
                  <a:pt x="3407368" y="0"/>
                </a:lnTo>
                <a:lnTo>
                  <a:pt x="3407368" y="727865"/>
                </a:lnTo>
                <a:lnTo>
                  <a:pt x="0" y="727865"/>
                </a:lnTo>
                <a:lnTo>
                  <a:pt x="0" y="0"/>
                </a:lnTo>
                <a:close/>
              </a:path>
            </a:pathLst>
          </a:custGeom>
          <a:blipFill>
            <a:blip r:embed="rId11"/>
            <a:stretch>
              <a:fillRect/>
            </a:stretch>
          </a:blipFill>
        </p:spPr>
      </p:sp>
      <p:sp>
        <p:nvSpPr>
          <p:cNvPr id="17" name="Freeform 17"/>
          <p:cNvSpPr/>
          <p:nvPr/>
        </p:nvSpPr>
        <p:spPr>
          <a:xfrm>
            <a:off x="9143485" y="3278574"/>
            <a:ext cx="3733881" cy="881214"/>
          </a:xfrm>
          <a:custGeom>
            <a:avLst/>
            <a:gdLst/>
            <a:ahLst/>
            <a:cxnLst/>
            <a:rect l="l" t="t" r="r" b="b"/>
            <a:pathLst>
              <a:path w="3733881" h="881214">
                <a:moveTo>
                  <a:pt x="0" y="0"/>
                </a:moveTo>
                <a:lnTo>
                  <a:pt x="3733881" y="0"/>
                </a:lnTo>
                <a:lnTo>
                  <a:pt x="3733881" y="881214"/>
                </a:lnTo>
                <a:lnTo>
                  <a:pt x="0" y="881214"/>
                </a:lnTo>
                <a:lnTo>
                  <a:pt x="0" y="0"/>
                </a:lnTo>
                <a:close/>
              </a:path>
            </a:pathLst>
          </a:custGeom>
          <a:blipFill>
            <a:blip r:embed="rId12"/>
            <a:stretch>
              <a:fillRect t="-97089" b="-91810"/>
            </a:stretch>
          </a:blipFill>
        </p:spPr>
      </p:sp>
      <p:sp>
        <p:nvSpPr>
          <p:cNvPr id="18" name="Freeform 18"/>
          <p:cNvSpPr/>
          <p:nvPr/>
        </p:nvSpPr>
        <p:spPr>
          <a:xfrm>
            <a:off x="8917797" y="7059275"/>
            <a:ext cx="2510798" cy="1004319"/>
          </a:xfrm>
          <a:custGeom>
            <a:avLst/>
            <a:gdLst/>
            <a:ahLst/>
            <a:cxnLst/>
            <a:rect l="l" t="t" r="r" b="b"/>
            <a:pathLst>
              <a:path w="2510798" h="1004319">
                <a:moveTo>
                  <a:pt x="0" y="0"/>
                </a:moveTo>
                <a:lnTo>
                  <a:pt x="2510798" y="0"/>
                </a:lnTo>
                <a:lnTo>
                  <a:pt x="2510798" y="1004319"/>
                </a:lnTo>
                <a:lnTo>
                  <a:pt x="0" y="1004319"/>
                </a:lnTo>
                <a:lnTo>
                  <a:pt x="0" y="0"/>
                </a:lnTo>
                <a:close/>
              </a:path>
            </a:pathLst>
          </a:custGeom>
          <a:blipFill>
            <a:blip r:embed="rId13"/>
            <a:stretch>
              <a:fillRect/>
            </a:stretch>
          </a:blipFill>
        </p:spPr>
      </p:sp>
      <p:sp>
        <p:nvSpPr>
          <p:cNvPr id="19" name="Freeform 19"/>
          <p:cNvSpPr/>
          <p:nvPr/>
        </p:nvSpPr>
        <p:spPr>
          <a:xfrm>
            <a:off x="238925" y="1764160"/>
            <a:ext cx="2564242" cy="1029402"/>
          </a:xfrm>
          <a:custGeom>
            <a:avLst/>
            <a:gdLst/>
            <a:ahLst/>
            <a:cxnLst/>
            <a:rect l="l" t="t" r="r" b="b"/>
            <a:pathLst>
              <a:path w="2564242" h="1029402">
                <a:moveTo>
                  <a:pt x="0" y="0"/>
                </a:moveTo>
                <a:lnTo>
                  <a:pt x="2564242" y="0"/>
                </a:lnTo>
                <a:lnTo>
                  <a:pt x="2564242" y="1029402"/>
                </a:lnTo>
                <a:lnTo>
                  <a:pt x="0" y="1029402"/>
                </a:lnTo>
                <a:lnTo>
                  <a:pt x="0" y="0"/>
                </a:lnTo>
                <a:close/>
              </a:path>
            </a:pathLst>
          </a:custGeom>
          <a:blipFill>
            <a:blip r:embed="rId14"/>
            <a:stretch>
              <a:fillRect l="-21581" t="-79274" r="-20850" b="-87030"/>
            </a:stretch>
          </a:blipFill>
        </p:spPr>
      </p:sp>
      <p:sp>
        <p:nvSpPr>
          <p:cNvPr id="20" name="Freeform 20"/>
          <p:cNvSpPr/>
          <p:nvPr/>
        </p:nvSpPr>
        <p:spPr>
          <a:xfrm>
            <a:off x="3201994" y="1754014"/>
            <a:ext cx="3030823" cy="1483564"/>
          </a:xfrm>
          <a:custGeom>
            <a:avLst/>
            <a:gdLst/>
            <a:ahLst/>
            <a:cxnLst/>
            <a:rect l="l" t="t" r="r" b="b"/>
            <a:pathLst>
              <a:path w="3030823" h="1483564">
                <a:moveTo>
                  <a:pt x="0" y="0"/>
                </a:moveTo>
                <a:lnTo>
                  <a:pt x="3030822" y="0"/>
                </a:lnTo>
                <a:lnTo>
                  <a:pt x="3030822" y="1483564"/>
                </a:lnTo>
                <a:lnTo>
                  <a:pt x="0" y="1483564"/>
                </a:lnTo>
                <a:lnTo>
                  <a:pt x="0" y="0"/>
                </a:lnTo>
                <a:close/>
              </a:path>
            </a:pathLst>
          </a:custGeom>
          <a:blipFill>
            <a:blip r:embed="rId15"/>
            <a:stretch>
              <a:fillRect l="-13700" t="-21019" r="-13700" b="-32988"/>
            </a:stretch>
          </a:blipFill>
        </p:spPr>
      </p:sp>
      <p:sp>
        <p:nvSpPr>
          <p:cNvPr id="21" name="Freeform 21"/>
          <p:cNvSpPr/>
          <p:nvPr/>
        </p:nvSpPr>
        <p:spPr>
          <a:xfrm>
            <a:off x="334107" y="3130403"/>
            <a:ext cx="2030479" cy="1060636"/>
          </a:xfrm>
          <a:custGeom>
            <a:avLst/>
            <a:gdLst/>
            <a:ahLst/>
            <a:cxnLst/>
            <a:rect l="l" t="t" r="r" b="b"/>
            <a:pathLst>
              <a:path w="2030479" h="1060636">
                <a:moveTo>
                  <a:pt x="0" y="0"/>
                </a:moveTo>
                <a:lnTo>
                  <a:pt x="2030479" y="0"/>
                </a:lnTo>
                <a:lnTo>
                  <a:pt x="2030479" y="1060636"/>
                </a:lnTo>
                <a:lnTo>
                  <a:pt x="0" y="1060636"/>
                </a:lnTo>
                <a:lnTo>
                  <a:pt x="0" y="0"/>
                </a:lnTo>
                <a:close/>
              </a:path>
            </a:pathLst>
          </a:custGeom>
          <a:blipFill>
            <a:blip r:embed="rId16"/>
            <a:stretch>
              <a:fillRect t="-45110" b="-46329"/>
            </a:stretch>
          </a:blipFill>
        </p:spPr>
      </p:sp>
      <p:sp>
        <p:nvSpPr>
          <p:cNvPr id="22" name="Freeform 22"/>
          <p:cNvSpPr/>
          <p:nvPr/>
        </p:nvSpPr>
        <p:spPr>
          <a:xfrm>
            <a:off x="12070954" y="7272681"/>
            <a:ext cx="3433672" cy="791806"/>
          </a:xfrm>
          <a:custGeom>
            <a:avLst/>
            <a:gdLst/>
            <a:ahLst/>
            <a:cxnLst/>
            <a:rect l="l" t="t" r="r" b="b"/>
            <a:pathLst>
              <a:path w="3433672" h="791806">
                <a:moveTo>
                  <a:pt x="0" y="0"/>
                </a:moveTo>
                <a:lnTo>
                  <a:pt x="3433672" y="0"/>
                </a:lnTo>
                <a:lnTo>
                  <a:pt x="3433672" y="791806"/>
                </a:lnTo>
                <a:lnTo>
                  <a:pt x="0" y="791806"/>
                </a:lnTo>
                <a:lnTo>
                  <a:pt x="0" y="0"/>
                </a:lnTo>
                <a:close/>
              </a:path>
            </a:pathLst>
          </a:custGeom>
          <a:blipFill>
            <a:blip r:embed="rId17"/>
            <a:stretch>
              <a:fillRect t="-162083" b="-171567"/>
            </a:stretch>
          </a:blipFill>
        </p:spPr>
      </p:sp>
      <p:sp>
        <p:nvSpPr>
          <p:cNvPr id="23" name="Freeform 23"/>
          <p:cNvSpPr/>
          <p:nvPr/>
        </p:nvSpPr>
        <p:spPr>
          <a:xfrm>
            <a:off x="7302292" y="3343319"/>
            <a:ext cx="1129070" cy="1129070"/>
          </a:xfrm>
          <a:custGeom>
            <a:avLst/>
            <a:gdLst/>
            <a:ahLst/>
            <a:cxnLst/>
            <a:rect l="l" t="t" r="r" b="b"/>
            <a:pathLst>
              <a:path w="1129070" h="1129070">
                <a:moveTo>
                  <a:pt x="0" y="0"/>
                </a:moveTo>
                <a:lnTo>
                  <a:pt x="1129070" y="0"/>
                </a:lnTo>
                <a:lnTo>
                  <a:pt x="1129070" y="1129070"/>
                </a:lnTo>
                <a:lnTo>
                  <a:pt x="0" y="1129070"/>
                </a:lnTo>
                <a:lnTo>
                  <a:pt x="0" y="0"/>
                </a:lnTo>
                <a:close/>
              </a:path>
            </a:pathLst>
          </a:custGeom>
          <a:blipFill>
            <a:blip r:embed="rId18"/>
            <a:stretch>
              <a:fillRect/>
            </a:stretch>
          </a:blipFill>
        </p:spPr>
      </p:sp>
      <p:sp>
        <p:nvSpPr>
          <p:cNvPr id="24" name="Freeform 24"/>
          <p:cNvSpPr/>
          <p:nvPr/>
        </p:nvSpPr>
        <p:spPr>
          <a:xfrm>
            <a:off x="285841" y="4629723"/>
            <a:ext cx="2054668" cy="1027334"/>
          </a:xfrm>
          <a:custGeom>
            <a:avLst/>
            <a:gdLst/>
            <a:ahLst/>
            <a:cxnLst/>
            <a:rect l="l" t="t" r="r" b="b"/>
            <a:pathLst>
              <a:path w="2054668" h="1027334">
                <a:moveTo>
                  <a:pt x="0" y="0"/>
                </a:moveTo>
                <a:lnTo>
                  <a:pt x="2054668" y="0"/>
                </a:lnTo>
                <a:lnTo>
                  <a:pt x="2054668" y="1027334"/>
                </a:lnTo>
                <a:lnTo>
                  <a:pt x="0" y="1027334"/>
                </a:lnTo>
                <a:lnTo>
                  <a:pt x="0" y="0"/>
                </a:lnTo>
                <a:close/>
              </a:path>
            </a:pathLst>
          </a:custGeom>
          <a:blipFill>
            <a:blip r:embed="rId19"/>
            <a:stretch>
              <a:fillRect/>
            </a:stretch>
          </a:blipFill>
        </p:spPr>
      </p:sp>
      <p:sp>
        <p:nvSpPr>
          <p:cNvPr id="25" name="Freeform 25"/>
          <p:cNvSpPr/>
          <p:nvPr/>
        </p:nvSpPr>
        <p:spPr>
          <a:xfrm>
            <a:off x="2975963" y="4812587"/>
            <a:ext cx="2895496" cy="938337"/>
          </a:xfrm>
          <a:custGeom>
            <a:avLst/>
            <a:gdLst/>
            <a:ahLst/>
            <a:cxnLst/>
            <a:rect l="l" t="t" r="r" b="b"/>
            <a:pathLst>
              <a:path w="2895496" h="938337">
                <a:moveTo>
                  <a:pt x="0" y="0"/>
                </a:moveTo>
                <a:lnTo>
                  <a:pt x="2895495" y="0"/>
                </a:lnTo>
                <a:lnTo>
                  <a:pt x="2895495" y="938337"/>
                </a:lnTo>
                <a:lnTo>
                  <a:pt x="0" y="938337"/>
                </a:lnTo>
                <a:lnTo>
                  <a:pt x="0" y="0"/>
                </a:lnTo>
                <a:close/>
              </a:path>
            </a:pathLst>
          </a:custGeom>
          <a:blipFill>
            <a:blip r:embed="rId20"/>
            <a:stretch>
              <a:fillRect/>
            </a:stretch>
          </a:blipFill>
        </p:spPr>
      </p:sp>
      <p:sp>
        <p:nvSpPr>
          <p:cNvPr id="26" name="Freeform 26"/>
          <p:cNvSpPr/>
          <p:nvPr/>
        </p:nvSpPr>
        <p:spPr>
          <a:xfrm>
            <a:off x="5168174" y="3359628"/>
            <a:ext cx="1517993" cy="976963"/>
          </a:xfrm>
          <a:custGeom>
            <a:avLst/>
            <a:gdLst/>
            <a:ahLst/>
            <a:cxnLst/>
            <a:rect l="l" t="t" r="r" b="b"/>
            <a:pathLst>
              <a:path w="1542487" h="950848">
                <a:moveTo>
                  <a:pt x="0" y="0"/>
                </a:moveTo>
                <a:lnTo>
                  <a:pt x="1542487" y="0"/>
                </a:lnTo>
                <a:lnTo>
                  <a:pt x="1542487" y="950848"/>
                </a:lnTo>
                <a:lnTo>
                  <a:pt x="0" y="950848"/>
                </a:lnTo>
                <a:lnTo>
                  <a:pt x="0" y="0"/>
                </a:lnTo>
                <a:close/>
              </a:path>
            </a:pathLst>
          </a:custGeom>
          <a:blipFill>
            <a:blip r:embed="rId21"/>
            <a:stretch>
              <a:fillRect/>
            </a:stretch>
          </a:blipFill>
        </p:spPr>
      </p:sp>
      <p:sp>
        <p:nvSpPr>
          <p:cNvPr id="27" name="Freeform 27"/>
          <p:cNvSpPr/>
          <p:nvPr/>
        </p:nvSpPr>
        <p:spPr>
          <a:xfrm>
            <a:off x="6280162" y="4668758"/>
            <a:ext cx="2405971" cy="561663"/>
          </a:xfrm>
          <a:custGeom>
            <a:avLst/>
            <a:gdLst/>
            <a:ahLst/>
            <a:cxnLst/>
            <a:rect l="l" t="t" r="r" b="b"/>
            <a:pathLst>
              <a:path w="2405971" h="561663">
                <a:moveTo>
                  <a:pt x="0" y="0"/>
                </a:moveTo>
                <a:lnTo>
                  <a:pt x="2405971" y="0"/>
                </a:lnTo>
                <a:lnTo>
                  <a:pt x="2405971" y="561664"/>
                </a:lnTo>
                <a:lnTo>
                  <a:pt x="0" y="561664"/>
                </a:lnTo>
                <a:lnTo>
                  <a:pt x="0" y="0"/>
                </a:lnTo>
                <a:close/>
              </a:path>
            </a:pathLst>
          </a:custGeom>
          <a:blipFill>
            <a:blip r:embed="rId22"/>
            <a:stretch>
              <a:fillRect t="-162739" b="-165625"/>
            </a:stretch>
          </a:blipFill>
        </p:spPr>
      </p:sp>
      <p:sp>
        <p:nvSpPr>
          <p:cNvPr id="28" name="Freeform 28"/>
          <p:cNvSpPr/>
          <p:nvPr/>
        </p:nvSpPr>
        <p:spPr>
          <a:xfrm>
            <a:off x="6280162" y="5619766"/>
            <a:ext cx="2134958" cy="934044"/>
          </a:xfrm>
          <a:custGeom>
            <a:avLst/>
            <a:gdLst/>
            <a:ahLst/>
            <a:cxnLst/>
            <a:rect l="l" t="t" r="r" b="b"/>
            <a:pathLst>
              <a:path w="2134958" h="934044">
                <a:moveTo>
                  <a:pt x="0" y="0"/>
                </a:moveTo>
                <a:lnTo>
                  <a:pt x="2134958" y="0"/>
                </a:lnTo>
                <a:lnTo>
                  <a:pt x="2134958" y="934044"/>
                </a:lnTo>
                <a:lnTo>
                  <a:pt x="0" y="934044"/>
                </a:lnTo>
                <a:lnTo>
                  <a:pt x="0" y="0"/>
                </a:lnTo>
                <a:close/>
              </a:path>
            </a:pathLst>
          </a:custGeom>
          <a:blipFill>
            <a:blip r:embed="rId23"/>
            <a:stretch>
              <a:fillRect/>
            </a:stretch>
          </a:blipFill>
        </p:spPr>
      </p:sp>
      <p:sp>
        <p:nvSpPr>
          <p:cNvPr id="29" name="Freeform 29"/>
          <p:cNvSpPr/>
          <p:nvPr/>
        </p:nvSpPr>
        <p:spPr>
          <a:xfrm>
            <a:off x="4123534" y="6197823"/>
            <a:ext cx="1438101" cy="1449874"/>
          </a:xfrm>
          <a:custGeom>
            <a:avLst/>
            <a:gdLst/>
            <a:ahLst/>
            <a:cxnLst/>
            <a:rect l="l" t="t" r="r" b="b"/>
            <a:pathLst>
              <a:path w="1438101" h="1449874">
                <a:moveTo>
                  <a:pt x="0" y="0"/>
                </a:moveTo>
                <a:lnTo>
                  <a:pt x="1438101" y="0"/>
                </a:lnTo>
                <a:lnTo>
                  <a:pt x="1438101" y="1449874"/>
                </a:lnTo>
                <a:lnTo>
                  <a:pt x="0" y="1449874"/>
                </a:lnTo>
                <a:lnTo>
                  <a:pt x="0" y="0"/>
                </a:lnTo>
                <a:close/>
              </a:path>
            </a:pathLst>
          </a:custGeom>
          <a:blipFill>
            <a:blip r:embed="rId24"/>
            <a:stretch>
              <a:fillRect l="-9389" t="-10902" r="-9300" b="-6990"/>
            </a:stretch>
          </a:blipFill>
        </p:spPr>
      </p:sp>
      <p:sp>
        <p:nvSpPr>
          <p:cNvPr id="30" name="Freeform 30"/>
          <p:cNvSpPr/>
          <p:nvPr/>
        </p:nvSpPr>
        <p:spPr>
          <a:xfrm>
            <a:off x="13296102" y="3883856"/>
            <a:ext cx="2332055" cy="588533"/>
          </a:xfrm>
          <a:custGeom>
            <a:avLst/>
            <a:gdLst/>
            <a:ahLst/>
            <a:cxnLst/>
            <a:rect l="l" t="t" r="r" b="b"/>
            <a:pathLst>
              <a:path w="2332055" h="588533">
                <a:moveTo>
                  <a:pt x="0" y="0"/>
                </a:moveTo>
                <a:lnTo>
                  <a:pt x="2332056" y="0"/>
                </a:lnTo>
                <a:lnTo>
                  <a:pt x="2332056" y="588533"/>
                </a:lnTo>
                <a:lnTo>
                  <a:pt x="0" y="588533"/>
                </a:lnTo>
                <a:lnTo>
                  <a:pt x="0" y="0"/>
                </a:lnTo>
                <a:close/>
              </a:path>
            </a:pathLst>
          </a:custGeom>
          <a:blipFill>
            <a:blip r:embed="rId25"/>
            <a:stretch>
              <a:fillRect t="-61904" b="-60985"/>
            </a:stretch>
          </a:blipFill>
        </p:spPr>
      </p:sp>
      <p:sp>
        <p:nvSpPr>
          <p:cNvPr id="31" name="Freeform 31"/>
          <p:cNvSpPr/>
          <p:nvPr/>
        </p:nvSpPr>
        <p:spPr>
          <a:xfrm>
            <a:off x="248101" y="6039175"/>
            <a:ext cx="3546533" cy="1716420"/>
          </a:xfrm>
          <a:custGeom>
            <a:avLst/>
            <a:gdLst/>
            <a:ahLst/>
            <a:cxnLst/>
            <a:rect l="l" t="t" r="r" b="b"/>
            <a:pathLst>
              <a:path w="3546533" h="1716420">
                <a:moveTo>
                  <a:pt x="0" y="0"/>
                </a:moveTo>
                <a:lnTo>
                  <a:pt x="3546533" y="0"/>
                </a:lnTo>
                <a:lnTo>
                  <a:pt x="3546533" y="1716420"/>
                </a:lnTo>
                <a:lnTo>
                  <a:pt x="0" y="1716420"/>
                </a:lnTo>
                <a:lnTo>
                  <a:pt x="0" y="0"/>
                </a:lnTo>
                <a:close/>
              </a:path>
            </a:pathLst>
          </a:custGeom>
          <a:blipFill>
            <a:blip r:embed="rId26"/>
            <a:stretch>
              <a:fillRect l="-14915" t="-16137" r="-14422" b="-14351"/>
            </a:stretch>
          </a:blipFill>
        </p:spPr>
      </p:sp>
      <p:sp>
        <p:nvSpPr>
          <p:cNvPr id="32" name="TextBox 32"/>
          <p:cNvSpPr txBox="1"/>
          <p:nvPr/>
        </p:nvSpPr>
        <p:spPr>
          <a:xfrm>
            <a:off x="4341209" y="122156"/>
            <a:ext cx="10454595" cy="1154162"/>
          </a:xfrm>
          <a:prstGeom prst="rect">
            <a:avLst/>
          </a:prstGeom>
        </p:spPr>
        <p:txBody>
          <a:bodyPr wrap="square" lIns="0" tIns="0" rIns="0" bIns="0" rtlCol="0" anchor="t">
            <a:spAutoFit/>
          </a:bodyPr>
          <a:lstStyle/>
          <a:p>
            <a:pPr algn="ctr">
              <a:lnSpc>
                <a:spcPts val="8991"/>
              </a:lnSpc>
            </a:pPr>
            <a:r>
              <a:rPr lang="en-US" sz="6422" dirty="0" smtClean="0">
                <a:solidFill>
                  <a:srgbClr val="E90D88"/>
                </a:solidFill>
                <a:latin typeface="Poppins Bold"/>
                <a:ea typeface="Poppins Bold"/>
                <a:cs typeface="Poppins Bold"/>
                <a:sym typeface="Poppins Bold"/>
              </a:rPr>
              <a:t>Our format partners</a:t>
            </a:r>
            <a:endParaRPr lang="en-US" sz="6422" dirty="0">
              <a:solidFill>
                <a:srgbClr val="E90D88"/>
              </a:solidFill>
              <a:latin typeface="Poppins Bold"/>
              <a:ea typeface="Poppins Bold"/>
              <a:cs typeface="Poppins Bold"/>
              <a:sym typeface="Poppins Bold"/>
            </a:endParaRPr>
          </a:p>
        </p:txBody>
      </p:sp>
      <p:sp>
        <p:nvSpPr>
          <p:cNvPr id="33" name="Freeform 33"/>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7"/>
            <a:stretch>
              <a:fillRect b="-52634"/>
            </a:stretch>
          </a:blipFill>
        </p:spPr>
      </p:sp>
      <p:pic>
        <p:nvPicPr>
          <p:cNvPr id="34" name="Picture 40" descr="KPN Farm Fresh by KPN Farm Fresh Pvt Ltd">
            <a:extLst>
              <a:ext uri="{FF2B5EF4-FFF2-40B4-BE49-F238E27FC236}">
                <a16:creationId xmlns:a16="http://schemas.microsoft.com/office/drawing/2014/main" xmlns="" id="{282FC2DF-8759-D2E9-9170-18C6654632B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3997" t="7698" r="32778" b="74078"/>
          <a:stretch/>
        </p:blipFill>
        <p:spPr bwMode="auto">
          <a:xfrm>
            <a:off x="16144113" y="6572654"/>
            <a:ext cx="1600139" cy="16034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5" name="Picture 56">
            <a:extLst>
              <a:ext uri="{FF2B5EF4-FFF2-40B4-BE49-F238E27FC236}">
                <a16:creationId xmlns:a16="http://schemas.microsoft.com/office/drawing/2014/main" xmlns="" id="{5CEC8360-42DE-CEF9-7EF3-2F8FC0AF487D}"/>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16630"/>
          <a:stretch/>
        </p:blipFill>
        <p:spPr bwMode="auto">
          <a:xfrm>
            <a:off x="354736" y="8061815"/>
            <a:ext cx="2377728" cy="1308262"/>
          </a:xfrm>
          <a:prstGeom prst="rect">
            <a:avLst/>
          </a:prstGeom>
          <a:noFill/>
          <a:extLst>
            <a:ext uri="{909E8E84-426E-40DD-AFC4-6F175D3DCCD1}">
              <a14:hiddenFill xmlns:a14="http://schemas.microsoft.com/office/drawing/2010/main">
                <a:solidFill>
                  <a:srgbClr val="FFFFFF"/>
                </a:solidFill>
              </a14:hiddenFill>
            </a:ext>
          </a:extLst>
        </p:spPr>
      </p:pic>
      <p:sp>
        <p:nvSpPr>
          <p:cNvPr id="37" name="AutoShape 4" descr="Crossword Identity - Ajay Shah Design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8" name="Picture 37"/>
          <p:cNvPicPr>
            <a:picLocks noChangeAspect="1"/>
          </p:cNvPicPr>
          <p:nvPr/>
        </p:nvPicPr>
        <p:blipFill>
          <a:blip r:embed="rId30"/>
          <a:stretch>
            <a:fillRect/>
          </a:stretch>
        </p:blipFill>
        <p:spPr>
          <a:xfrm>
            <a:off x="3447890" y="7906717"/>
            <a:ext cx="2038111" cy="1520744"/>
          </a:xfrm>
          <a:prstGeom prst="rect">
            <a:avLst/>
          </a:prstGeom>
        </p:spPr>
      </p:pic>
      <p:pic>
        <p:nvPicPr>
          <p:cNvPr id="1030" name="Picture 6" descr="Imagicaa | Logopedia | Fandom"/>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097067" y="8270432"/>
            <a:ext cx="3893803" cy="119983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32"/>
          <a:stretch>
            <a:fillRect/>
          </a:stretch>
        </p:blipFill>
        <p:spPr>
          <a:xfrm>
            <a:off x="10348973" y="8384836"/>
            <a:ext cx="3381375" cy="1352550"/>
          </a:xfrm>
          <a:prstGeom prst="rect">
            <a:avLst/>
          </a:prstGeom>
        </p:spPr>
      </p:pic>
      <p:pic>
        <p:nvPicPr>
          <p:cNvPr id="42" name="Picture 41"/>
          <p:cNvPicPr>
            <a:picLocks noChangeAspect="1"/>
          </p:cNvPicPr>
          <p:nvPr/>
        </p:nvPicPr>
        <p:blipFill rotWithShape="1">
          <a:blip r:embed="rId33"/>
          <a:srcRect t="27865" b="33855"/>
          <a:stretch/>
        </p:blipFill>
        <p:spPr>
          <a:xfrm>
            <a:off x="14425303" y="8294570"/>
            <a:ext cx="3437620" cy="1375052"/>
          </a:xfrm>
          <a:prstGeom prst="rect">
            <a:avLst/>
          </a:prstGeom>
          <a:ln>
            <a:noFill/>
          </a:ln>
          <a:effectLst>
            <a:softEdge rad="112500"/>
          </a:effectLst>
        </p:spPr>
      </p:pic>
      <p:pic>
        <p:nvPicPr>
          <p:cNvPr id="43" name="Picture 42"/>
          <p:cNvPicPr>
            <a:picLocks noChangeAspect="1"/>
          </p:cNvPicPr>
          <p:nvPr/>
        </p:nvPicPr>
        <p:blipFill>
          <a:blip r:embed="rId34"/>
          <a:stretch>
            <a:fillRect/>
          </a:stretch>
        </p:blipFill>
        <p:spPr>
          <a:xfrm>
            <a:off x="16242641" y="1548807"/>
            <a:ext cx="1495484" cy="1495484"/>
          </a:xfrm>
          <a:prstGeom prst="rect">
            <a:avLst/>
          </a:prstGeom>
        </p:spPr>
      </p:pic>
      <p:pic>
        <p:nvPicPr>
          <p:cNvPr id="46" name="Picture 52" descr="Nature's Basket - YouTube">
            <a:extLst>
              <a:ext uri="{FF2B5EF4-FFF2-40B4-BE49-F238E27FC236}">
                <a16:creationId xmlns:a16="http://schemas.microsoft.com/office/drawing/2014/main" xmlns="" id="{700999A9-8A3A-F3ED-4BD0-638AA32E1F0C}"/>
              </a:ext>
            </a:extLst>
          </p:cNvPr>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2222" t="22867" r="13690" b="25259"/>
          <a:stretch/>
        </p:blipFill>
        <p:spPr bwMode="auto">
          <a:xfrm>
            <a:off x="15657634" y="4706631"/>
            <a:ext cx="2086618" cy="14609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7" name="Picture 38">
            <a:extLst>
              <a:ext uri="{FF2B5EF4-FFF2-40B4-BE49-F238E27FC236}">
                <a16:creationId xmlns:a16="http://schemas.microsoft.com/office/drawing/2014/main" xmlns="" id="{FBD37472-706C-3FC6-B0A7-5FAFBD6563AB}"/>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3750620" y="4729934"/>
            <a:ext cx="1423021" cy="14230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8" name="Picture 42">
            <a:extLst>
              <a:ext uri="{FF2B5EF4-FFF2-40B4-BE49-F238E27FC236}">
                <a16:creationId xmlns:a16="http://schemas.microsoft.com/office/drawing/2014/main" xmlns="" id="{624E7FF3-1351-7928-4A41-9AC372E1F0D6}"/>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093466" y="3257500"/>
            <a:ext cx="1495669" cy="149566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9" name="Picture 28">
            <a:extLst>
              <a:ext uri="{FF2B5EF4-FFF2-40B4-BE49-F238E27FC236}">
                <a16:creationId xmlns:a16="http://schemas.microsoft.com/office/drawing/2014/main" xmlns="" id="{3BBC3C0B-0299-F582-172A-9BC12113443B}"/>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636" t="21454" r="-636" b="24621"/>
          <a:stretch/>
        </p:blipFill>
        <p:spPr bwMode="auto">
          <a:xfrm>
            <a:off x="6104084" y="6721583"/>
            <a:ext cx="2311036" cy="124624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80F3507-F12A-4E00-3D85-09F88F06F12D}"/>
            </a:ext>
          </a:extLst>
        </p:cNvPr>
        <p:cNvGrpSpPr/>
        <p:nvPr/>
      </p:nvGrpSpPr>
      <p:grpSpPr>
        <a:xfrm>
          <a:off x="0" y="0"/>
          <a:ext cx="0" cy="0"/>
          <a:chOff x="0" y="0"/>
          <a:chExt cx="0" cy="0"/>
        </a:xfrm>
      </p:grpSpPr>
      <p:pic>
        <p:nvPicPr>
          <p:cNvPr id="22" name="Picture 18" descr="Partner 15">
            <a:extLst>
              <a:ext uri="{FF2B5EF4-FFF2-40B4-BE49-F238E27FC236}">
                <a16:creationId xmlns:a16="http://schemas.microsoft.com/office/drawing/2014/main" xmlns="" id="{C2F6D11D-3B44-F176-E867-A6944B0FC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2772" y="6733886"/>
            <a:ext cx="3804252" cy="2736872"/>
          </a:xfrm>
          <a:prstGeom prst="rect">
            <a:avLst/>
          </a:prstGeom>
          <a:ln>
            <a:noFill/>
          </a:ln>
          <a:effectLst>
            <a:outerShdw blurRad="292100" dist="139700" dir="2700000" algn="tl" rotWithShape="0">
              <a:srgbClr val="333333">
                <a:alpha val="65000"/>
              </a:srgbClr>
            </a:outerShdw>
          </a:effectLst>
        </p:spPr>
      </p:pic>
      <p:sp>
        <p:nvSpPr>
          <p:cNvPr id="4" name="Freeform 6">
            <a:extLst>
              <a:ext uri="{FF2B5EF4-FFF2-40B4-BE49-F238E27FC236}">
                <a16:creationId xmlns:a16="http://schemas.microsoft.com/office/drawing/2014/main" xmlns="" id="{89B82A9D-789A-575C-4C85-6A8C81D91B56}"/>
              </a:ext>
            </a:extLst>
          </p:cNvPr>
          <p:cNvSpPr/>
          <p:nvPr/>
        </p:nvSpPr>
        <p:spPr>
          <a:xfrm>
            <a:off x="17231290" y="496523"/>
            <a:ext cx="982328" cy="1347911"/>
          </a:xfrm>
          <a:custGeom>
            <a:avLst/>
            <a:gdLst/>
            <a:ahLst/>
            <a:cxnLst/>
            <a:rect l="l" t="t" r="r" b="b"/>
            <a:pathLst>
              <a:path w="923925" h="1390221">
                <a:moveTo>
                  <a:pt x="0" y="0"/>
                </a:moveTo>
                <a:lnTo>
                  <a:pt x="923925" y="0"/>
                </a:lnTo>
                <a:lnTo>
                  <a:pt x="923925" y="1390221"/>
                </a:lnTo>
                <a:lnTo>
                  <a:pt x="0" y="1390221"/>
                </a:lnTo>
                <a:lnTo>
                  <a:pt x="0" y="0"/>
                </a:lnTo>
                <a:close/>
              </a:path>
            </a:pathLst>
          </a:custGeom>
          <a:blipFill>
            <a:blip r:embed="rId3"/>
            <a:stretch>
              <a:fillRect b="-30"/>
            </a:stretch>
          </a:blipFill>
        </p:spPr>
      </p:sp>
      <p:pic>
        <p:nvPicPr>
          <p:cNvPr id="17" name="Picture 2" descr="Partner 14">
            <a:extLst>
              <a:ext uri="{FF2B5EF4-FFF2-40B4-BE49-F238E27FC236}">
                <a16:creationId xmlns:a16="http://schemas.microsoft.com/office/drawing/2014/main" xmlns="" id="{EF56EF76-7C11-07CB-A381-830BD30BC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72" y="7734335"/>
            <a:ext cx="3750672" cy="1736423"/>
          </a:xfrm>
          <a:prstGeom prst="rect">
            <a:avLst/>
          </a:prstGeom>
          <a:ln>
            <a:noFill/>
          </a:ln>
          <a:effectLst>
            <a:outerShdw blurRad="292100" dist="139700" dir="2700000" algn="tl" rotWithShape="0">
              <a:srgbClr val="333333">
                <a:alpha val="65000"/>
              </a:srgbClr>
            </a:outerShdw>
          </a:effectLst>
        </p:spPr>
      </p:pic>
      <p:pic>
        <p:nvPicPr>
          <p:cNvPr id="2052" name="Picture 4" descr="Partner 1">
            <a:extLst>
              <a:ext uri="{FF2B5EF4-FFF2-40B4-BE49-F238E27FC236}">
                <a16:creationId xmlns:a16="http://schemas.microsoft.com/office/drawing/2014/main" xmlns="" id="{374B6B3D-B628-B4CE-89BE-8E7AFBF866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05122" y="2893910"/>
            <a:ext cx="3793583" cy="1131912"/>
          </a:xfrm>
          <a:prstGeom prst="rect">
            <a:avLst/>
          </a:prstGeom>
          <a:ln>
            <a:noFill/>
          </a:ln>
          <a:effectLst>
            <a:outerShdw blurRad="292100" dist="139700" dir="2700000" algn="tl" rotWithShape="0">
              <a:srgbClr val="333333">
                <a:alpha val="65000"/>
              </a:srgbClr>
            </a:outerShdw>
          </a:effectLst>
        </p:spPr>
      </p:pic>
      <p:pic>
        <p:nvPicPr>
          <p:cNvPr id="2054" name="Picture 6" descr="Partner 3">
            <a:extLst>
              <a:ext uri="{FF2B5EF4-FFF2-40B4-BE49-F238E27FC236}">
                <a16:creationId xmlns:a16="http://schemas.microsoft.com/office/drawing/2014/main" xmlns="" id="{B82931A9-7736-EE6D-BE6B-6487563500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31661" y="2616126"/>
            <a:ext cx="2185988" cy="2143125"/>
          </a:xfrm>
          <a:prstGeom prst="rect">
            <a:avLst/>
          </a:prstGeom>
          <a:ln>
            <a:noFill/>
          </a:ln>
          <a:effectLst>
            <a:outerShdw blurRad="292100" dist="139700" dir="2700000" algn="tl" rotWithShape="0">
              <a:srgbClr val="333333">
                <a:alpha val="65000"/>
              </a:srgbClr>
            </a:outerShdw>
          </a:effectLst>
        </p:spPr>
      </p:pic>
      <p:pic>
        <p:nvPicPr>
          <p:cNvPr id="21" name="Picture 14" descr="Partner 9">
            <a:extLst>
              <a:ext uri="{FF2B5EF4-FFF2-40B4-BE49-F238E27FC236}">
                <a16:creationId xmlns:a16="http://schemas.microsoft.com/office/drawing/2014/main" xmlns="" id="{5212C146-C25D-C951-5B52-A6361EA471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631" y="5345789"/>
            <a:ext cx="2957345" cy="1928703"/>
          </a:xfrm>
          <a:prstGeom prst="rect">
            <a:avLst/>
          </a:prstGeom>
          <a:ln>
            <a:noFill/>
          </a:ln>
          <a:effectLst>
            <a:outerShdw blurRad="292100" dist="139700" dir="2700000" algn="tl" rotWithShape="0">
              <a:srgbClr val="333333">
                <a:alpha val="65000"/>
              </a:srgbClr>
            </a:outerShdw>
          </a:effectLst>
        </p:spPr>
      </p:pic>
      <p:pic>
        <p:nvPicPr>
          <p:cNvPr id="2064" name="Picture 16" descr="Partner 13">
            <a:extLst>
              <a:ext uri="{FF2B5EF4-FFF2-40B4-BE49-F238E27FC236}">
                <a16:creationId xmlns:a16="http://schemas.microsoft.com/office/drawing/2014/main" xmlns="" id="{D5A06E2F-F839-9B44-9A97-C9165613F5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64542" y="4592644"/>
            <a:ext cx="3255893" cy="2450087"/>
          </a:xfrm>
          <a:prstGeom prst="rect">
            <a:avLst/>
          </a:prstGeom>
          <a:ln>
            <a:noFill/>
          </a:ln>
          <a:effectLst>
            <a:outerShdw blurRad="292100" dist="139700" dir="2700000" algn="tl" rotWithShape="0">
              <a:srgbClr val="333333">
                <a:alpha val="65000"/>
              </a:srgbClr>
            </a:outerShdw>
          </a:effectLst>
        </p:spPr>
      </p:pic>
      <p:pic>
        <p:nvPicPr>
          <p:cNvPr id="2068" name="Picture 20" descr="Partner 17">
            <a:extLst>
              <a:ext uri="{FF2B5EF4-FFF2-40B4-BE49-F238E27FC236}">
                <a16:creationId xmlns:a16="http://schemas.microsoft.com/office/drawing/2014/main" xmlns="" id="{45FC7DB1-C694-BB79-0BD8-7F64825105E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420" y="3874057"/>
            <a:ext cx="2870649" cy="1067156"/>
          </a:xfrm>
          <a:prstGeom prst="rect">
            <a:avLst/>
          </a:prstGeom>
          <a:ln>
            <a:noFill/>
          </a:ln>
          <a:effectLst>
            <a:outerShdw blurRad="292100" dist="139700" dir="2700000" algn="tl" rotWithShape="0">
              <a:srgbClr val="333333">
                <a:alpha val="65000"/>
              </a:srgbClr>
            </a:outerShdw>
          </a:effectLst>
        </p:spPr>
      </p:pic>
      <p:pic>
        <p:nvPicPr>
          <p:cNvPr id="2070" name="Picture 22" descr="Partner 2">
            <a:extLst>
              <a:ext uri="{FF2B5EF4-FFF2-40B4-BE49-F238E27FC236}">
                <a16:creationId xmlns:a16="http://schemas.microsoft.com/office/drawing/2014/main" xmlns="" id="{5C693CF8-E010-0938-8088-5E5C4618A1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39235" y="4592644"/>
            <a:ext cx="3976607" cy="1690844"/>
          </a:xfrm>
          <a:prstGeom prst="rect">
            <a:avLst/>
          </a:prstGeom>
          <a:ln>
            <a:noFill/>
          </a:ln>
          <a:effectLst>
            <a:outerShdw blurRad="292100" dist="139700" dir="2700000" algn="tl" rotWithShape="0">
              <a:srgbClr val="333333">
                <a:alpha val="65000"/>
              </a:srgbClr>
            </a:outerShdw>
          </a:effectLst>
        </p:spPr>
      </p:pic>
      <p:pic>
        <p:nvPicPr>
          <p:cNvPr id="23" name="Picture 24" descr="Partner 6">
            <a:extLst>
              <a:ext uri="{FF2B5EF4-FFF2-40B4-BE49-F238E27FC236}">
                <a16:creationId xmlns:a16="http://schemas.microsoft.com/office/drawing/2014/main" xmlns="" id="{66FB2E0A-B35C-D9F9-30BD-21FE0E5ECF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04438" y="7995214"/>
            <a:ext cx="3804254" cy="1512023"/>
          </a:xfrm>
          <a:prstGeom prst="rect">
            <a:avLst/>
          </a:prstGeom>
          <a:ln>
            <a:noFill/>
          </a:ln>
          <a:effectLst>
            <a:outerShdw blurRad="292100" dist="139700" dir="2700000" algn="tl" rotWithShape="0">
              <a:srgbClr val="333333">
                <a:alpha val="65000"/>
              </a:srgbClr>
            </a:outerShdw>
          </a:effectLst>
        </p:spPr>
      </p:pic>
      <p:pic>
        <p:nvPicPr>
          <p:cNvPr id="2074" name="Picture 26" descr="Partner 8">
            <a:extLst>
              <a:ext uri="{FF2B5EF4-FFF2-40B4-BE49-F238E27FC236}">
                <a16:creationId xmlns:a16="http://schemas.microsoft.com/office/drawing/2014/main" xmlns="" id="{537BAD57-75DB-F5A6-08A0-945ECC7A018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84211" y="1598365"/>
            <a:ext cx="5137947" cy="992864"/>
          </a:xfrm>
          <a:prstGeom prst="rect">
            <a:avLst/>
          </a:prstGeom>
          <a:ln>
            <a:noFill/>
          </a:ln>
          <a:effectLst>
            <a:outerShdw blurRad="292100" dist="139700" dir="2700000" algn="tl" rotWithShape="0">
              <a:srgbClr val="333333">
                <a:alpha val="65000"/>
              </a:srgbClr>
            </a:outerShdw>
          </a:effectLst>
        </p:spPr>
      </p:pic>
      <p:pic>
        <p:nvPicPr>
          <p:cNvPr id="2078" name="Picture 30" descr="Partner 12">
            <a:extLst>
              <a:ext uri="{FF2B5EF4-FFF2-40B4-BE49-F238E27FC236}">
                <a16:creationId xmlns:a16="http://schemas.microsoft.com/office/drawing/2014/main" xmlns="" id="{3A557995-C7CE-FF38-B37D-9AB6BA8C29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7201" y="7835862"/>
            <a:ext cx="4446515" cy="1512282"/>
          </a:xfrm>
          <a:prstGeom prst="rect">
            <a:avLst/>
          </a:prstGeom>
          <a:ln>
            <a:noFill/>
          </a:ln>
          <a:effectLst>
            <a:outerShdw blurRad="292100" dist="139700" dir="2700000" algn="tl" rotWithShape="0">
              <a:srgbClr val="333333">
                <a:alpha val="65000"/>
              </a:srgbClr>
            </a:outerShdw>
          </a:effectLst>
        </p:spPr>
      </p:pic>
      <p:pic>
        <p:nvPicPr>
          <p:cNvPr id="25" name="Picture 32" descr="Partner 16">
            <a:extLst>
              <a:ext uri="{FF2B5EF4-FFF2-40B4-BE49-F238E27FC236}">
                <a16:creationId xmlns:a16="http://schemas.microsoft.com/office/drawing/2014/main" xmlns="" id="{AEE84547-B159-823A-7D6D-B9AB7EF343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7321" y="1355774"/>
            <a:ext cx="2774334" cy="2311946"/>
          </a:xfrm>
          <a:prstGeom prst="rect">
            <a:avLst/>
          </a:prstGeom>
          <a:ln>
            <a:noFill/>
          </a:ln>
          <a:effectLst>
            <a:outerShdw blurRad="292100" dist="139700" dir="2700000" algn="tl" rotWithShape="0">
              <a:srgbClr val="333333">
                <a:alpha val="65000"/>
              </a:srgbClr>
            </a:outerShdw>
          </a:effectLst>
        </p:spPr>
      </p:pic>
      <p:pic>
        <p:nvPicPr>
          <p:cNvPr id="2084" name="Picture 36" descr="Partner 0">
            <a:extLst>
              <a:ext uri="{FF2B5EF4-FFF2-40B4-BE49-F238E27FC236}">
                <a16:creationId xmlns:a16="http://schemas.microsoft.com/office/drawing/2014/main" xmlns="" id="{51942B0D-C4BD-DF2A-ADCC-4C412B4FF0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27046" y="6663818"/>
            <a:ext cx="3861002" cy="1164009"/>
          </a:xfrm>
          <a:prstGeom prst="rect">
            <a:avLst/>
          </a:prstGeom>
          <a:ln>
            <a:noFill/>
          </a:ln>
          <a:effectLst>
            <a:outerShdw blurRad="292100" dist="139700" dir="2700000" algn="tl" rotWithShape="0">
              <a:srgbClr val="333333">
                <a:alpha val="65000"/>
              </a:srgbClr>
            </a:outerShdw>
          </a:effectLst>
        </p:spPr>
      </p:pic>
      <p:pic>
        <p:nvPicPr>
          <p:cNvPr id="31" name="Picture 38" descr="Partner 18">
            <a:extLst>
              <a:ext uri="{FF2B5EF4-FFF2-40B4-BE49-F238E27FC236}">
                <a16:creationId xmlns:a16="http://schemas.microsoft.com/office/drawing/2014/main" xmlns="" id="{6E51A6A0-7639-0C77-18E1-4EB07BAF13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77944" y="5428707"/>
            <a:ext cx="2143127" cy="1523550"/>
          </a:xfrm>
          <a:prstGeom prst="rect">
            <a:avLst/>
          </a:prstGeom>
          <a:ln>
            <a:noFill/>
          </a:ln>
          <a:effectLst>
            <a:outerShdw blurRad="292100" dist="139700" dir="2700000" algn="tl" rotWithShape="0">
              <a:srgbClr val="333333">
                <a:alpha val="65000"/>
              </a:srgbClr>
            </a:outerShdw>
          </a:effectLst>
        </p:spPr>
      </p:pic>
      <p:pic>
        <p:nvPicPr>
          <p:cNvPr id="2058" name="Picture 10" descr="Partner 5">
            <a:extLst>
              <a:ext uri="{FF2B5EF4-FFF2-40B4-BE49-F238E27FC236}">
                <a16:creationId xmlns:a16="http://schemas.microsoft.com/office/drawing/2014/main" xmlns="" id="{D78E31E1-FEE7-A231-6A16-21EFEEC97E1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3745" y="4466102"/>
            <a:ext cx="4628946" cy="3085962"/>
          </a:xfrm>
          <a:prstGeom prst="rect">
            <a:avLst/>
          </a:prstGeom>
          <a:ln>
            <a:noFill/>
          </a:ln>
          <a:effectLst>
            <a:outerShdw blurRad="292100" dist="139700" dir="2700000" algn="tl" rotWithShape="0">
              <a:srgbClr val="333333">
                <a:alpha val="65000"/>
              </a:srgbClr>
            </a:outerShdw>
          </a:effectLst>
        </p:spPr>
      </p:pic>
      <p:grpSp>
        <p:nvGrpSpPr>
          <p:cNvPr id="41" name="Group 40">
            <a:extLst>
              <a:ext uri="{FF2B5EF4-FFF2-40B4-BE49-F238E27FC236}">
                <a16:creationId xmlns:a16="http://schemas.microsoft.com/office/drawing/2014/main" xmlns="" id="{E4A83098-7857-BC4D-924C-6A6E7F7846DA}"/>
              </a:ext>
            </a:extLst>
          </p:cNvPr>
          <p:cNvGrpSpPr/>
          <p:nvPr/>
        </p:nvGrpSpPr>
        <p:grpSpPr>
          <a:xfrm>
            <a:off x="3731191" y="2191742"/>
            <a:ext cx="6150746" cy="1969718"/>
            <a:chOff x="2443525" y="380697"/>
            <a:chExt cx="4100497" cy="1313145"/>
          </a:xfrm>
        </p:grpSpPr>
        <p:pic>
          <p:nvPicPr>
            <p:cNvPr id="38" name="Picture 40" descr="SET India - YouTube">
              <a:extLst>
                <a:ext uri="{FF2B5EF4-FFF2-40B4-BE49-F238E27FC236}">
                  <a16:creationId xmlns:a16="http://schemas.microsoft.com/office/drawing/2014/main" xmlns="" id="{1B30D19B-70E2-90FD-CFD4-6321EFACDF3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843860" y="382296"/>
              <a:ext cx="1311523" cy="1311523"/>
            </a:xfrm>
            <a:prstGeom prst="rect">
              <a:avLst/>
            </a:prstGeom>
            <a:ln>
              <a:noFill/>
            </a:ln>
            <a:effectLst>
              <a:outerShdw blurRad="292100" dist="139700" dir="2700000" algn="tl" rotWithShape="0">
                <a:srgbClr val="333333">
                  <a:alpha val="65000"/>
                </a:srgbClr>
              </a:outerShdw>
            </a:effectLst>
          </p:spPr>
        </p:pic>
        <p:pic>
          <p:nvPicPr>
            <p:cNvPr id="2092" name="Picture 44" descr="Sony LIV: Sports &amp; Entmt – Apps on ...">
              <a:extLst>
                <a:ext uri="{FF2B5EF4-FFF2-40B4-BE49-F238E27FC236}">
                  <a16:creationId xmlns:a16="http://schemas.microsoft.com/office/drawing/2014/main" xmlns="" id="{F1AAA74C-2A26-DA68-D668-6A4446D9F1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32499" y="380697"/>
              <a:ext cx="1311523" cy="1311523"/>
            </a:xfrm>
            <a:prstGeom prst="rect">
              <a:avLst/>
            </a:prstGeom>
            <a:ln>
              <a:noFill/>
            </a:ln>
            <a:effectLst>
              <a:outerShdw blurRad="292100" dist="139700" dir="2700000" algn="tl" rotWithShape="0">
                <a:srgbClr val="333333">
                  <a:alpha val="65000"/>
                </a:srgbClr>
              </a:outerShdw>
            </a:effectLst>
          </p:spPr>
        </p:pic>
        <p:pic>
          <p:nvPicPr>
            <p:cNvPr id="2094" name="Picture 46" descr="Sony SAB - Wikipedia">
              <a:extLst>
                <a:ext uri="{FF2B5EF4-FFF2-40B4-BE49-F238E27FC236}">
                  <a16:creationId xmlns:a16="http://schemas.microsoft.com/office/drawing/2014/main" xmlns="" id="{FB310E60-F6DA-0CCF-5542-608FAA9FB5F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43525" y="382318"/>
              <a:ext cx="1311524" cy="1311524"/>
            </a:xfrm>
            <a:prstGeom prst="rect">
              <a:avLst/>
            </a:prstGeom>
            <a:ln>
              <a:noFill/>
            </a:ln>
            <a:effectLst>
              <a:outerShdw blurRad="292100" dist="139700" dir="2700000" algn="tl" rotWithShape="0">
                <a:srgbClr val="333333">
                  <a:alpha val="65000"/>
                </a:srgbClr>
              </a:outerShdw>
            </a:effectLst>
          </p:spPr>
        </p:pic>
      </p:grpSp>
      <p:pic>
        <p:nvPicPr>
          <p:cNvPr id="24" name="Picture 28" descr="Partner 11">
            <a:extLst>
              <a:ext uri="{FF2B5EF4-FFF2-40B4-BE49-F238E27FC236}">
                <a16:creationId xmlns:a16="http://schemas.microsoft.com/office/drawing/2014/main" xmlns="" id="{8B986DE9-5C5E-2D21-B95E-37E34FA8D6A3}"/>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29423" b="31028"/>
          <a:stretch/>
        </p:blipFill>
        <p:spPr bwMode="auto">
          <a:xfrm>
            <a:off x="12626332" y="4201071"/>
            <a:ext cx="2943227" cy="1164009"/>
          </a:xfrm>
          <a:prstGeom prst="rect">
            <a:avLst/>
          </a:prstGeom>
          <a:ln>
            <a:noFill/>
          </a:ln>
          <a:effectLst>
            <a:outerShdw blurRad="292100" dist="139700" dir="2700000" algn="tl" rotWithShape="0">
              <a:srgbClr val="333333">
                <a:alpha val="65000"/>
              </a:srgbClr>
            </a:outerShdw>
          </a:effectLst>
        </p:spPr>
      </p:pic>
      <p:grpSp>
        <p:nvGrpSpPr>
          <p:cNvPr id="2" name="Group 16">
            <a:extLst>
              <a:ext uri="{FF2B5EF4-FFF2-40B4-BE49-F238E27FC236}">
                <a16:creationId xmlns:a16="http://schemas.microsoft.com/office/drawing/2014/main" xmlns="" id="{E5019F73-C95A-5F8C-F5F3-2FFF649A6D0B}"/>
              </a:ext>
            </a:extLst>
          </p:cNvPr>
          <p:cNvGrpSpPr/>
          <p:nvPr/>
        </p:nvGrpSpPr>
        <p:grpSpPr>
          <a:xfrm>
            <a:off x="0" y="5635"/>
            <a:ext cx="18288000" cy="496061"/>
            <a:chOff x="0" y="0"/>
            <a:chExt cx="24384000" cy="814888"/>
          </a:xfrm>
        </p:grpSpPr>
        <p:grpSp>
          <p:nvGrpSpPr>
            <p:cNvPr id="3" name="Group 17">
              <a:extLst>
                <a:ext uri="{FF2B5EF4-FFF2-40B4-BE49-F238E27FC236}">
                  <a16:creationId xmlns:a16="http://schemas.microsoft.com/office/drawing/2014/main" xmlns="" id="{8ECD5A75-9AE6-4366-C8D7-A8E67CF70626}"/>
                </a:ext>
              </a:extLst>
            </p:cNvPr>
            <p:cNvGrpSpPr/>
            <p:nvPr/>
          </p:nvGrpSpPr>
          <p:grpSpPr>
            <a:xfrm>
              <a:off x="0" y="0"/>
              <a:ext cx="24384000" cy="814888"/>
              <a:chOff x="0" y="0"/>
              <a:chExt cx="6671512" cy="222955"/>
            </a:xfrm>
          </p:grpSpPr>
          <p:sp>
            <p:nvSpPr>
              <p:cNvPr id="18" name="Freeform 18">
                <a:extLst>
                  <a:ext uri="{FF2B5EF4-FFF2-40B4-BE49-F238E27FC236}">
                    <a16:creationId xmlns:a16="http://schemas.microsoft.com/office/drawing/2014/main" xmlns="" id="{E7EEF5D8-6246-EC39-44EB-0153A62CDAC5}"/>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6" name="Group 19">
              <a:extLst>
                <a:ext uri="{FF2B5EF4-FFF2-40B4-BE49-F238E27FC236}">
                  <a16:creationId xmlns:a16="http://schemas.microsoft.com/office/drawing/2014/main" xmlns="" id="{B62F66E0-1E00-460E-6AA9-88CCC704C5BF}"/>
                </a:ext>
              </a:extLst>
            </p:cNvPr>
            <p:cNvGrpSpPr/>
            <p:nvPr/>
          </p:nvGrpSpPr>
          <p:grpSpPr>
            <a:xfrm>
              <a:off x="0" y="0"/>
              <a:ext cx="13162808" cy="814888"/>
              <a:chOff x="0" y="0"/>
              <a:chExt cx="3601371" cy="222955"/>
            </a:xfrm>
          </p:grpSpPr>
          <p:sp>
            <p:nvSpPr>
              <p:cNvPr id="7" name="Freeform 20">
                <a:extLst>
                  <a:ext uri="{FF2B5EF4-FFF2-40B4-BE49-F238E27FC236}">
                    <a16:creationId xmlns:a16="http://schemas.microsoft.com/office/drawing/2014/main" xmlns="" id="{986F6DB7-AB74-6331-70B9-64D897255CAC}"/>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grpSp>
        <p:nvGrpSpPr>
          <p:cNvPr id="19" name="Group 16">
            <a:extLst>
              <a:ext uri="{FF2B5EF4-FFF2-40B4-BE49-F238E27FC236}">
                <a16:creationId xmlns:a16="http://schemas.microsoft.com/office/drawing/2014/main" xmlns="" id="{4B8CB9FF-B9AE-0B40-062D-7E13AA475B78}"/>
              </a:ext>
            </a:extLst>
          </p:cNvPr>
          <p:cNvGrpSpPr/>
          <p:nvPr/>
        </p:nvGrpSpPr>
        <p:grpSpPr>
          <a:xfrm>
            <a:off x="0" y="9790942"/>
            <a:ext cx="18288000" cy="496061"/>
            <a:chOff x="0" y="0"/>
            <a:chExt cx="24384000" cy="814888"/>
          </a:xfrm>
        </p:grpSpPr>
        <p:grpSp>
          <p:nvGrpSpPr>
            <p:cNvPr id="20" name="Group 17">
              <a:extLst>
                <a:ext uri="{FF2B5EF4-FFF2-40B4-BE49-F238E27FC236}">
                  <a16:creationId xmlns:a16="http://schemas.microsoft.com/office/drawing/2014/main" xmlns="" id="{3B39A75E-F11A-0B75-693D-134A4F09BD5E}"/>
                </a:ext>
              </a:extLst>
            </p:cNvPr>
            <p:cNvGrpSpPr/>
            <p:nvPr/>
          </p:nvGrpSpPr>
          <p:grpSpPr>
            <a:xfrm>
              <a:off x="0" y="0"/>
              <a:ext cx="24384000" cy="814888"/>
              <a:chOff x="0" y="0"/>
              <a:chExt cx="6671512" cy="222955"/>
            </a:xfrm>
          </p:grpSpPr>
          <p:sp>
            <p:nvSpPr>
              <p:cNvPr id="28" name="Freeform 18">
                <a:extLst>
                  <a:ext uri="{FF2B5EF4-FFF2-40B4-BE49-F238E27FC236}">
                    <a16:creationId xmlns:a16="http://schemas.microsoft.com/office/drawing/2014/main" xmlns="" id="{2FAD5588-D155-ED45-A71B-C90032F2925D}"/>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26" name="Group 19">
              <a:extLst>
                <a:ext uri="{FF2B5EF4-FFF2-40B4-BE49-F238E27FC236}">
                  <a16:creationId xmlns:a16="http://schemas.microsoft.com/office/drawing/2014/main" xmlns="" id="{550198E2-4F03-F8FA-A390-8D5E32B954B8}"/>
                </a:ext>
              </a:extLst>
            </p:cNvPr>
            <p:cNvGrpSpPr/>
            <p:nvPr/>
          </p:nvGrpSpPr>
          <p:grpSpPr>
            <a:xfrm>
              <a:off x="0" y="0"/>
              <a:ext cx="13162808" cy="814888"/>
              <a:chOff x="0" y="0"/>
              <a:chExt cx="3601371" cy="222955"/>
            </a:xfrm>
          </p:grpSpPr>
          <p:sp>
            <p:nvSpPr>
              <p:cNvPr id="27" name="Freeform 20">
                <a:extLst>
                  <a:ext uri="{FF2B5EF4-FFF2-40B4-BE49-F238E27FC236}">
                    <a16:creationId xmlns:a16="http://schemas.microsoft.com/office/drawing/2014/main" xmlns="" id="{93561119-E273-C410-0E65-A4974AD8DBB9}"/>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35" name="TextBox 32"/>
          <p:cNvSpPr txBox="1"/>
          <p:nvPr/>
        </p:nvSpPr>
        <p:spPr>
          <a:xfrm>
            <a:off x="4341209" y="407938"/>
            <a:ext cx="10454595" cy="1154162"/>
          </a:xfrm>
          <a:prstGeom prst="rect">
            <a:avLst/>
          </a:prstGeom>
        </p:spPr>
        <p:txBody>
          <a:bodyPr wrap="square" lIns="0" tIns="0" rIns="0" bIns="0" rtlCol="0" anchor="t">
            <a:spAutoFit/>
          </a:bodyPr>
          <a:lstStyle/>
          <a:p>
            <a:pPr algn="ctr">
              <a:lnSpc>
                <a:spcPts val="8991"/>
              </a:lnSpc>
            </a:pPr>
            <a:r>
              <a:rPr lang="en-US" sz="6422" dirty="0" smtClean="0">
                <a:solidFill>
                  <a:srgbClr val="E90D88"/>
                </a:solidFill>
                <a:latin typeface="Poppins Bold"/>
                <a:ea typeface="Poppins Bold"/>
                <a:cs typeface="Poppins Bold"/>
                <a:sym typeface="Poppins Bold"/>
              </a:rPr>
              <a:t>Our brand partners</a:t>
            </a:r>
            <a:endParaRPr lang="en-US" sz="6422" dirty="0">
              <a:solidFill>
                <a:srgbClr val="E90D88"/>
              </a:solidFill>
              <a:latin typeface="Poppins Bold"/>
              <a:ea typeface="Poppins Bold"/>
              <a:cs typeface="Poppins Bold"/>
              <a:sym typeface="Poppins Bold"/>
            </a:endParaRPr>
          </a:p>
        </p:txBody>
      </p:sp>
    </p:spTree>
    <p:extLst>
      <p:ext uri="{BB962C8B-B14F-4D97-AF65-F5344CB8AC3E}">
        <p14:creationId xmlns:p14="http://schemas.microsoft.com/office/powerpoint/2010/main" val="194924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572334"/>
            <a:ext cx="18288000" cy="3995553"/>
            <a:chOff x="0" y="0"/>
            <a:chExt cx="6739267" cy="1472392"/>
          </a:xfrm>
        </p:grpSpPr>
        <p:sp>
          <p:nvSpPr>
            <p:cNvPr id="3" name="Freeform 3"/>
            <p:cNvSpPr/>
            <p:nvPr/>
          </p:nvSpPr>
          <p:spPr>
            <a:xfrm>
              <a:off x="0" y="0"/>
              <a:ext cx="6739268" cy="1472392"/>
            </a:xfrm>
            <a:custGeom>
              <a:avLst/>
              <a:gdLst/>
              <a:ahLst/>
              <a:cxnLst/>
              <a:rect l="l" t="t" r="r" b="b"/>
              <a:pathLst>
                <a:path w="6739268" h="1472392">
                  <a:moveTo>
                    <a:pt x="0" y="0"/>
                  </a:moveTo>
                  <a:lnTo>
                    <a:pt x="6739268" y="0"/>
                  </a:lnTo>
                  <a:lnTo>
                    <a:pt x="6739268" y="1472392"/>
                  </a:lnTo>
                  <a:lnTo>
                    <a:pt x="0" y="1472392"/>
                  </a:lnTo>
                  <a:close/>
                </a:path>
              </a:pathLst>
            </a:custGeom>
            <a:solidFill>
              <a:srgbClr val="53023F"/>
            </a:solidFill>
          </p:spPr>
        </p:sp>
      </p:grpSp>
      <p:sp>
        <p:nvSpPr>
          <p:cNvPr id="4" name="TextBox 4"/>
          <p:cNvSpPr txBox="1"/>
          <p:nvPr/>
        </p:nvSpPr>
        <p:spPr>
          <a:xfrm>
            <a:off x="8839200" y="1638300"/>
            <a:ext cx="8311398" cy="1744067"/>
          </a:xfrm>
          <a:prstGeom prst="rect">
            <a:avLst/>
          </a:prstGeom>
          <a:solidFill>
            <a:schemeClr val="bg1"/>
          </a:solidFill>
          <a:ln>
            <a:solidFill>
              <a:srgbClr val="CC0066"/>
            </a:solidFill>
          </a:ln>
        </p:spPr>
        <p:txBody>
          <a:bodyPr wrap="square" lIns="0" tIns="0" rIns="0" bIns="0" rtlCol="0" anchor="t">
            <a:spAutoFit/>
          </a:bodyPr>
          <a:lstStyle/>
          <a:p>
            <a:pPr algn="l">
              <a:lnSpc>
                <a:spcPts val="13573"/>
              </a:lnSpc>
            </a:pPr>
            <a:r>
              <a:rPr lang="en-US" sz="9695" b="1" dirty="0">
                <a:solidFill>
                  <a:srgbClr val="CC0066"/>
                </a:solidFill>
                <a:latin typeface="Poppins Bold"/>
                <a:ea typeface="Poppins Bold"/>
                <a:cs typeface="Poppins Bold"/>
                <a:sym typeface="Poppins Bold"/>
              </a:rPr>
              <a:t>Thank You!</a:t>
            </a:r>
          </a:p>
        </p:txBody>
      </p:sp>
      <p:grpSp>
        <p:nvGrpSpPr>
          <p:cNvPr id="5" name="Group 5"/>
          <p:cNvGrpSpPr/>
          <p:nvPr/>
        </p:nvGrpSpPr>
        <p:grpSpPr>
          <a:xfrm>
            <a:off x="11441145" y="6819900"/>
            <a:ext cx="6242853" cy="2187058"/>
            <a:chOff x="-80484" y="-582096"/>
            <a:chExt cx="8323803" cy="2916077"/>
          </a:xfrm>
        </p:grpSpPr>
        <p:sp>
          <p:nvSpPr>
            <p:cNvPr id="6" name="Freeform 6"/>
            <p:cNvSpPr/>
            <p:nvPr/>
          </p:nvSpPr>
          <p:spPr>
            <a:xfrm>
              <a:off x="0" y="1057827"/>
              <a:ext cx="522965" cy="360192"/>
            </a:xfrm>
            <a:custGeom>
              <a:avLst/>
              <a:gdLst/>
              <a:ahLst/>
              <a:cxnLst/>
              <a:rect l="l" t="t" r="r" b="b"/>
              <a:pathLst>
                <a:path w="522965" h="360192">
                  <a:moveTo>
                    <a:pt x="0" y="0"/>
                  </a:moveTo>
                  <a:lnTo>
                    <a:pt x="522965" y="0"/>
                  </a:lnTo>
                  <a:lnTo>
                    <a:pt x="522965" y="360192"/>
                  </a:lnTo>
                  <a:lnTo>
                    <a:pt x="0" y="36019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0" y="1811016"/>
              <a:ext cx="522965" cy="522965"/>
            </a:xfrm>
            <a:custGeom>
              <a:avLst/>
              <a:gdLst/>
              <a:ahLst/>
              <a:cxnLst/>
              <a:rect l="l" t="t" r="r" b="b"/>
              <a:pathLst>
                <a:path w="522965" h="522965">
                  <a:moveTo>
                    <a:pt x="0" y="0"/>
                  </a:moveTo>
                  <a:lnTo>
                    <a:pt x="522965" y="0"/>
                  </a:lnTo>
                  <a:lnTo>
                    <a:pt x="522965" y="522964"/>
                  </a:lnTo>
                  <a:lnTo>
                    <a:pt x="0" y="52296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TextBox 8"/>
            <p:cNvSpPr txBox="1"/>
            <p:nvPr/>
          </p:nvSpPr>
          <p:spPr>
            <a:xfrm>
              <a:off x="-80484" y="-582096"/>
              <a:ext cx="6487539" cy="1367896"/>
            </a:xfrm>
            <a:prstGeom prst="rect">
              <a:avLst/>
            </a:prstGeom>
          </p:spPr>
          <p:txBody>
            <a:bodyPr lIns="0" tIns="0" rIns="0" bIns="0" rtlCol="0" anchor="t">
              <a:spAutoFit/>
            </a:bodyPr>
            <a:lstStyle/>
            <a:p>
              <a:pPr algn="l">
                <a:lnSpc>
                  <a:spcPts val="4026"/>
                </a:lnSpc>
              </a:pPr>
              <a:r>
                <a:rPr lang="en-US" sz="2875" dirty="0">
                  <a:solidFill>
                    <a:srgbClr val="FFFFFF"/>
                  </a:solidFill>
                  <a:latin typeface="Poppins Medium"/>
                  <a:ea typeface="Poppins Medium"/>
                  <a:cs typeface="Poppins Medium"/>
                  <a:sym typeface="Poppins Medium"/>
                </a:rPr>
                <a:t>DHIRAJ </a:t>
              </a:r>
              <a:r>
                <a:rPr lang="en-US" sz="2875" dirty="0" smtClean="0">
                  <a:solidFill>
                    <a:srgbClr val="FFFFFF"/>
                  </a:solidFill>
                  <a:latin typeface="Poppins Medium"/>
                  <a:ea typeface="Poppins Medium"/>
                  <a:cs typeface="Poppins Medium"/>
                  <a:sym typeface="Poppins Medium"/>
                </a:rPr>
                <a:t>CHABBRIA</a:t>
              </a:r>
            </a:p>
            <a:p>
              <a:pPr algn="l">
                <a:lnSpc>
                  <a:spcPts val="4026"/>
                </a:lnSpc>
              </a:pPr>
              <a:r>
                <a:rPr lang="en-US" sz="2875" dirty="0" smtClean="0">
                  <a:solidFill>
                    <a:srgbClr val="FFFFFF"/>
                  </a:solidFill>
                  <a:latin typeface="Poppins Medium"/>
                  <a:ea typeface="Poppins Medium"/>
                  <a:cs typeface="Poppins Medium"/>
                  <a:sym typeface="Poppins Medium"/>
                </a:rPr>
                <a:t>Director - Marketing</a:t>
              </a:r>
              <a:endParaRPr lang="en-US" sz="2875" dirty="0">
                <a:solidFill>
                  <a:srgbClr val="FFFFFF"/>
                </a:solidFill>
                <a:latin typeface="Poppins Medium"/>
                <a:ea typeface="Poppins Medium"/>
                <a:cs typeface="Poppins Medium"/>
                <a:sym typeface="Poppins Medium"/>
              </a:endParaRPr>
            </a:p>
          </p:txBody>
        </p:sp>
        <p:sp>
          <p:nvSpPr>
            <p:cNvPr id="9" name="TextBox 9"/>
            <p:cNvSpPr txBox="1"/>
            <p:nvPr/>
          </p:nvSpPr>
          <p:spPr>
            <a:xfrm>
              <a:off x="940529" y="949252"/>
              <a:ext cx="7302790" cy="519688"/>
            </a:xfrm>
            <a:prstGeom prst="rect">
              <a:avLst/>
            </a:prstGeom>
          </p:spPr>
          <p:txBody>
            <a:bodyPr lIns="0" tIns="0" rIns="0" bIns="0" rtlCol="0" anchor="t">
              <a:spAutoFit/>
            </a:bodyPr>
            <a:lstStyle/>
            <a:p>
              <a:pPr algn="l">
                <a:lnSpc>
                  <a:spcPts val="3322"/>
                </a:lnSpc>
              </a:pPr>
              <a:r>
                <a:rPr lang="en-US" sz="2373">
                  <a:solidFill>
                    <a:srgbClr val="FFFFFF"/>
                  </a:solidFill>
                  <a:latin typeface="Poppins Medium"/>
                  <a:ea typeface="Poppins Medium"/>
                  <a:cs typeface="Poppins Medium"/>
                  <a:sym typeface="Poppins Medium"/>
                </a:rPr>
                <a:t>: dc@sabmarcom.com </a:t>
              </a:r>
            </a:p>
          </p:txBody>
        </p:sp>
        <p:sp>
          <p:nvSpPr>
            <p:cNvPr id="10" name="TextBox 10"/>
            <p:cNvSpPr txBox="1"/>
            <p:nvPr/>
          </p:nvSpPr>
          <p:spPr>
            <a:xfrm>
              <a:off x="987084" y="1734909"/>
              <a:ext cx="6029687" cy="519688"/>
            </a:xfrm>
            <a:prstGeom prst="rect">
              <a:avLst/>
            </a:prstGeom>
          </p:spPr>
          <p:txBody>
            <a:bodyPr lIns="0" tIns="0" rIns="0" bIns="0" rtlCol="0" anchor="t">
              <a:spAutoFit/>
            </a:bodyPr>
            <a:lstStyle/>
            <a:p>
              <a:pPr algn="l">
                <a:lnSpc>
                  <a:spcPts val="3322"/>
                </a:lnSpc>
              </a:pPr>
              <a:r>
                <a:rPr lang="en-US" sz="2373">
                  <a:solidFill>
                    <a:srgbClr val="FFFFFF"/>
                  </a:solidFill>
                  <a:latin typeface="Poppins Medium"/>
                  <a:ea typeface="Poppins Medium"/>
                  <a:cs typeface="Poppins Medium"/>
                  <a:sym typeface="Poppins Medium"/>
                </a:rPr>
                <a:t>: +91 98700 79884</a:t>
              </a:r>
            </a:p>
          </p:txBody>
        </p:sp>
      </p:grpSp>
      <p:grpSp>
        <p:nvGrpSpPr>
          <p:cNvPr id="12" name="Group 12"/>
          <p:cNvGrpSpPr/>
          <p:nvPr/>
        </p:nvGrpSpPr>
        <p:grpSpPr>
          <a:xfrm>
            <a:off x="0" y="9675834"/>
            <a:ext cx="18288000" cy="611166"/>
            <a:chOff x="0" y="0"/>
            <a:chExt cx="24384000" cy="814888"/>
          </a:xfrm>
        </p:grpSpPr>
        <p:grpSp>
          <p:nvGrpSpPr>
            <p:cNvPr id="13" name="Group 13"/>
            <p:cNvGrpSpPr/>
            <p:nvPr/>
          </p:nvGrpSpPr>
          <p:grpSpPr>
            <a:xfrm>
              <a:off x="0" y="0"/>
              <a:ext cx="24384000" cy="814888"/>
              <a:chOff x="0" y="0"/>
              <a:chExt cx="6671512" cy="222955"/>
            </a:xfrm>
          </p:grpSpPr>
          <p:sp>
            <p:nvSpPr>
              <p:cNvPr id="14" name="Freeform 1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15" name="Group 15"/>
            <p:cNvGrpSpPr/>
            <p:nvPr/>
          </p:nvGrpSpPr>
          <p:grpSpPr>
            <a:xfrm>
              <a:off x="0" y="0"/>
              <a:ext cx="13162808" cy="814888"/>
              <a:chOff x="0" y="0"/>
              <a:chExt cx="3601371" cy="222955"/>
            </a:xfrm>
          </p:grpSpPr>
          <p:sp>
            <p:nvSpPr>
              <p:cNvPr id="16" name="Freeform 1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14D376-8673-E252-51A9-0D0A2FDE5CFF}"/>
            </a:ext>
          </a:extLst>
        </p:cNvPr>
        <p:cNvGrpSpPr/>
        <p:nvPr/>
      </p:nvGrpSpPr>
      <p:grpSpPr>
        <a:xfrm>
          <a:off x="0" y="0"/>
          <a:ext cx="0" cy="0"/>
          <a:chOff x="0" y="0"/>
          <a:chExt cx="0" cy="0"/>
        </a:xfrm>
      </p:grpSpPr>
      <p:sp>
        <p:nvSpPr>
          <p:cNvPr id="17" name="TextBox 17">
            <a:extLst>
              <a:ext uri="{FF2B5EF4-FFF2-40B4-BE49-F238E27FC236}">
                <a16:creationId xmlns:a16="http://schemas.microsoft.com/office/drawing/2014/main" xmlns="" id="{C48F4F79-D99B-C5F1-E038-75B4349EBDB7}"/>
              </a:ext>
            </a:extLst>
          </p:cNvPr>
          <p:cNvSpPr txBox="1"/>
          <p:nvPr/>
        </p:nvSpPr>
        <p:spPr>
          <a:xfrm>
            <a:off x="9321750" y="2670288"/>
            <a:ext cx="4829253" cy="436017"/>
          </a:xfrm>
          <a:prstGeom prst="rect">
            <a:avLst/>
          </a:prstGeom>
        </p:spPr>
        <p:txBody>
          <a:bodyPr lIns="0" tIns="0" rIns="0" bIns="0" rtlCol="0" anchor="t">
            <a:spAutoFit/>
          </a:bodyPr>
          <a:lstStyle/>
          <a:p>
            <a:pPr>
              <a:lnSpc>
                <a:spcPts val="3360"/>
              </a:lnSpc>
            </a:pPr>
            <a:r>
              <a:rPr lang="en-US" sz="2400" b="1">
                <a:solidFill>
                  <a:srgbClr val="FFFFFF"/>
                </a:solidFill>
                <a:latin typeface="Poppins Bold"/>
                <a:ea typeface="Poppins Bold"/>
                <a:cs typeface="Poppins Bold"/>
                <a:sym typeface="Poppins Bold"/>
              </a:rPr>
              <a:t>Retail Ambient Media Agency</a:t>
            </a:r>
          </a:p>
        </p:txBody>
      </p:sp>
      <p:grpSp>
        <p:nvGrpSpPr>
          <p:cNvPr id="26" name="Group 26">
            <a:extLst>
              <a:ext uri="{FF2B5EF4-FFF2-40B4-BE49-F238E27FC236}">
                <a16:creationId xmlns:a16="http://schemas.microsoft.com/office/drawing/2014/main" xmlns="" id="{0A0E94F7-4222-F2F6-6913-36D39BCADC58}"/>
              </a:ext>
            </a:extLst>
          </p:cNvPr>
          <p:cNvGrpSpPr/>
          <p:nvPr/>
        </p:nvGrpSpPr>
        <p:grpSpPr>
          <a:xfrm>
            <a:off x="0" y="9818900"/>
            <a:ext cx="18288000" cy="470534"/>
            <a:chOff x="0" y="0"/>
            <a:chExt cx="24384000" cy="814888"/>
          </a:xfrm>
        </p:grpSpPr>
        <p:grpSp>
          <p:nvGrpSpPr>
            <p:cNvPr id="27" name="Group 27">
              <a:extLst>
                <a:ext uri="{FF2B5EF4-FFF2-40B4-BE49-F238E27FC236}">
                  <a16:creationId xmlns:a16="http://schemas.microsoft.com/office/drawing/2014/main" xmlns="" id="{386938FF-EB24-FF99-C21F-916718CF24CF}"/>
                </a:ext>
              </a:extLst>
            </p:cNvPr>
            <p:cNvGrpSpPr/>
            <p:nvPr/>
          </p:nvGrpSpPr>
          <p:grpSpPr>
            <a:xfrm>
              <a:off x="0" y="0"/>
              <a:ext cx="24384000" cy="814888"/>
              <a:chOff x="0" y="0"/>
              <a:chExt cx="6671512" cy="222955"/>
            </a:xfrm>
          </p:grpSpPr>
          <p:sp>
            <p:nvSpPr>
              <p:cNvPr id="28" name="Freeform 28">
                <a:extLst>
                  <a:ext uri="{FF2B5EF4-FFF2-40B4-BE49-F238E27FC236}">
                    <a16:creationId xmlns:a16="http://schemas.microsoft.com/office/drawing/2014/main" xmlns="" id="{A85FFEA0-C151-9086-8B62-FC7CC8DB19DB}"/>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29" name="Group 29">
              <a:extLst>
                <a:ext uri="{FF2B5EF4-FFF2-40B4-BE49-F238E27FC236}">
                  <a16:creationId xmlns:a16="http://schemas.microsoft.com/office/drawing/2014/main" xmlns="" id="{575F7885-272B-D890-B236-2A803D7AAAAD}"/>
                </a:ext>
              </a:extLst>
            </p:cNvPr>
            <p:cNvGrpSpPr/>
            <p:nvPr/>
          </p:nvGrpSpPr>
          <p:grpSpPr>
            <a:xfrm>
              <a:off x="0" y="0"/>
              <a:ext cx="13162808" cy="814888"/>
              <a:chOff x="0" y="0"/>
              <a:chExt cx="3601371" cy="222955"/>
            </a:xfrm>
          </p:grpSpPr>
          <p:sp>
            <p:nvSpPr>
              <p:cNvPr id="30" name="Freeform 30">
                <a:extLst>
                  <a:ext uri="{FF2B5EF4-FFF2-40B4-BE49-F238E27FC236}">
                    <a16:creationId xmlns:a16="http://schemas.microsoft.com/office/drawing/2014/main" xmlns="" id="{3890C1E4-63E8-3DC0-9066-CFDE4544306F}"/>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32" name="Freeform 6">
            <a:extLst>
              <a:ext uri="{FF2B5EF4-FFF2-40B4-BE49-F238E27FC236}">
                <a16:creationId xmlns:a16="http://schemas.microsoft.com/office/drawing/2014/main" xmlns="" id="{7A28D8E4-9A95-9ABC-E87D-9E7AB0FC9C93}"/>
              </a:ext>
            </a:extLst>
          </p:cNvPr>
          <p:cNvSpPr/>
          <p:nvPr/>
        </p:nvSpPr>
        <p:spPr>
          <a:xfrm>
            <a:off x="17305673" y="468101"/>
            <a:ext cx="982328" cy="1347911"/>
          </a:xfrm>
          <a:custGeom>
            <a:avLst/>
            <a:gdLst/>
            <a:ahLst/>
            <a:cxnLst/>
            <a:rect l="l" t="t" r="r" b="b"/>
            <a:pathLst>
              <a:path w="923925" h="1390221">
                <a:moveTo>
                  <a:pt x="0" y="0"/>
                </a:moveTo>
                <a:lnTo>
                  <a:pt x="923925" y="0"/>
                </a:lnTo>
                <a:lnTo>
                  <a:pt x="923925" y="1390221"/>
                </a:lnTo>
                <a:lnTo>
                  <a:pt x="0" y="1390221"/>
                </a:lnTo>
                <a:lnTo>
                  <a:pt x="0" y="0"/>
                </a:lnTo>
                <a:close/>
              </a:path>
            </a:pathLst>
          </a:custGeom>
          <a:blipFill>
            <a:blip r:embed="rId2"/>
            <a:stretch>
              <a:fillRect b="-30"/>
            </a:stretch>
          </a:blipFill>
        </p:spPr>
      </p:sp>
      <p:grpSp>
        <p:nvGrpSpPr>
          <p:cNvPr id="33" name="Group 26">
            <a:extLst>
              <a:ext uri="{FF2B5EF4-FFF2-40B4-BE49-F238E27FC236}">
                <a16:creationId xmlns:a16="http://schemas.microsoft.com/office/drawing/2014/main" xmlns="" id="{505FF6E6-B095-BDFE-2B11-BEBA0417C8F8}"/>
              </a:ext>
            </a:extLst>
          </p:cNvPr>
          <p:cNvGrpSpPr/>
          <p:nvPr/>
        </p:nvGrpSpPr>
        <p:grpSpPr>
          <a:xfrm>
            <a:off x="0" y="2"/>
            <a:ext cx="18288000" cy="468099"/>
            <a:chOff x="0" y="0"/>
            <a:chExt cx="24384000" cy="814888"/>
          </a:xfrm>
        </p:grpSpPr>
        <p:grpSp>
          <p:nvGrpSpPr>
            <p:cNvPr id="34" name="Group 27">
              <a:extLst>
                <a:ext uri="{FF2B5EF4-FFF2-40B4-BE49-F238E27FC236}">
                  <a16:creationId xmlns:a16="http://schemas.microsoft.com/office/drawing/2014/main" xmlns="" id="{CD224B84-32CD-F1E1-D1E1-38F2D1B76F5B}"/>
                </a:ext>
              </a:extLst>
            </p:cNvPr>
            <p:cNvGrpSpPr/>
            <p:nvPr/>
          </p:nvGrpSpPr>
          <p:grpSpPr>
            <a:xfrm>
              <a:off x="0" y="0"/>
              <a:ext cx="24384000" cy="814888"/>
              <a:chOff x="0" y="0"/>
              <a:chExt cx="6671512" cy="222955"/>
            </a:xfrm>
          </p:grpSpPr>
          <p:sp>
            <p:nvSpPr>
              <p:cNvPr id="37" name="Freeform 28">
                <a:extLst>
                  <a:ext uri="{FF2B5EF4-FFF2-40B4-BE49-F238E27FC236}">
                    <a16:creationId xmlns:a16="http://schemas.microsoft.com/office/drawing/2014/main" xmlns="" id="{84AA787C-72DD-D989-DB5A-B4DB66F51CB3}"/>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35" name="Group 29">
              <a:extLst>
                <a:ext uri="{FF2B5EF4-FFF2-40B4-BE49-F238E27FC236}">
                  <a16:creationId xmlns:a16="http://schemas.microsoft.com/office/drawing/2014/main" xmlns="" id="{86B30DB3-984B-6520-2321-B3A1CB5A81AF}"/>
                </a:ext>
              </a:extLst>
            </p:cNvPr>
            <p:cNvGrpSpPr/>
            <p:nvPr/>
          </p:nvGrpSpPr>
          <p:grpSpPr>
            <a:xfrm>
              <a:off x="0" y="0"/>
              <a:ext cx="13162808" cy="814888"/>
              <a:chOff x="0" y="0"/>
              <a:chExt cx="3601371" cy="222955"/>
            </a:xfrm>
          </p:grpSpPr>
          <p:sp>
            <p:nvSpPr>
              <p:cNvPr id="36" name="Freeform 30">
                <a:extLst>
                  <a:ext uri="{FF2B5EF4-FFF2-40B4-BE49-F238E27FC236}">
                    <a16:creationId xmlns:a16="http://schemas.microsoft.com/office/drawing/2014/main" xmlns="" id="{8C01186B-EC8A-FD00-16BE-30E3D93CFECC}"/>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4" name="TextBox 23">
            <a:extLst>
              <a:ext uri="{FF2B5EF4-FFF2-40B4-BE49-F238E27FC236}">
                <a16:creationId xmlns:a16="http://schemas.microsoft.com/office/drawing/2014/main" xmlns="" id="{E9B221DD-6737-130A-137E-A0D7F95065A3}"/>
              </a:ext>
            </a:extLst>
          </p:cNvPr>
          <p:cNvSpPr txBox="1"/>
          <p:nvPr/>
        </p:nvSpPr>
        <p:spPr>
          <a:xfrm>
            <a:off x="342902" y="6037057"/>
            <a:ext cx="16962771" cy="2308324"/>
          </a:xfrm>
          <a:prstGeom prst="rect">
            <a:avLst/>
          </a:prstGeom>
        </p:spPr>
        <p:txBody>
          <a:bodyPr wrap="square" lIns="0" tIns="0" rIns="0" bIns="0" rtlCol="0" anchor="t">
            <a:spAutoFit/>
          </a:bodyPr>
          <a:lstStyle/>
          <a:p>
            <a:pPr>
              <a:lnSpc>
                <a:spcPts val="6041"/>
              </a:lnSpc>
            </a:pPr>
            <a:r>
              <a:rPr lang="en-US" sz="2700" dirty="0"/>
              <a:t>To be the leading retail marketing agency that transforms how brands communicate with consumers-by making every interaction meaningful, memorable, and results-driven. We envision a world where brands don’t just advertise but connect deeply with people, shaping lasting relationships and driving long-term success.</a:t>
            </a:r>
            <a:endParaRPr lang="en-US" sz="2700" dirty="0">
              <a:sym typeface="Poppins Bold"/>
            </a:endParaRPr>
          </a:p>
        </p:txBody>
      </p:sp>
      <p:sp>
        <p:nvSpPr>
          <p:cNvPr id="5" name="TextBox 23">
            <a:extLst>
              <a:ext uri="{FF2B5EF4-FFF2-40B4-BE49-F238E27FC236}">
                <a16:creationId xmlns:a16="http://schemas.microsoft.com/office/drawing/2014/main" xmlns="" id="{C017027C-1805-254C-D706-3462230CD53E}"/>
              </a:ext>
            </a:extLst>
          </p:cNvPr>
          <p:cNvSpPr txBox="1"/>
          <p:nvPr/>
        </p:nvSpPr>
        <p:spPr>
          <a:xfrm>
            <a:off x="366005" y="2285723"/>
            <a:ext cx="16939668" cy="1869743"/>
          </a:xfrm>
          <a:prstGeom prst="rect">
            <a:avLst/>
          </a:prstGeom>
        </p:spPr>
        <p:txBody>
          <a:bodyPr wrap="square" lIns="0" tIns="0" rIns="0" bIns="0" rtlCol="0" anchor="t">
            <a:spAutoFit/>
          </a:bodyPr>
          <a:lstStyle/>
          <a:p>
            <a:pPr>
              <a:lnSpc>
                <a:spcPct val="150000"/>
              </a:lnSpc>
            </a:pPr>
            <a:r>
              <a:rPr lang="en-US" sz="2700" dirty="0"/>
              <a:t>At Sab Marcom, our mission is to empower brands by creating impactful, people-centric marketing strategies that foster genuine connections. We strive to blend creativity, innovation, and data-driven insights to help brands engage, inspire, and convert their target audiences effectively in the retail space.</a:t>
            </a:r>
            <a:endParaRPr lang="en-US" sz="2700" dirty="0">
              <a:solidFill>
                <a:srgbClr val="050A30"/>
              </a:solidFill>
              <a:latin typeface="Poppins Bold"/>
              <a:ea typeface="Poppins Bold"/>
              <a:cs typeface="Poppins Bold"/>
              <a:sym typeface="Poppins Bold"/>
            </a:endParaRPr>
          </a:p>
        </p:txBody>
      </p:sp>
      <p:grpSp>
        <p:nvGrpSpPr>
          <p:cNvPr id="8" name="Group 2">
            <a:extLst>
              <a:ext uri="{FF2B5EF4-FFF2-40B4-BE49-F238E27FC236}">
                <a16:creationId xmlns:a16="http://schemas.microsoft.com/office/drawing/2014/main" xmlns="" id="{18E42571-89CC-544E-0A60-2860D3753FB2}"/>
              </a:ext>
            </a:extLst>
          </p:cNvPr>
          <p:cNvGrpSpPr/>
          <p:nvPr/>
        </p:nvGrpSpPr>
        <p:grpSpPr>
          <a:xfrm>
            <a:off x="342902" y="922557"/>
            <a:ext cx="4024905" cy="908709"/>
            <a:chOff x="-1418478" y="-179684"/>
            <a:chExt cx="2292687" cy="867414"/>
          </a:xfrm>
        </p:grpSpPr>
        <p:sp>
          <p:nvSpPr>
            <p:cNvPr id="9" name="Freeform 3">
              <a:extLst>
                <a:ext uri="{FF2B5EF4-FFF2-40B4-BE49-F238E27FC236}">
                  <a16:creationId xmlns:a16="http://schemas.microsoft.com/office/drawing/2014/main" xmlns="" id="{4819418D-7C1D-60EA-B4D3-DA36F3295B06}"/>
                </a:ext>
              </a:extLst>
            </p:cNvPr>
            <p:cNvSpPr/>
            <p:nvPr/>
          </p:nvSpPr>
          <p:spPr>
            <a:xfrm>
              <a:off x="-1418478" y="-179684"/>
              <a:ext cx="2292687" cy="867414"/>
            </a:xfrm>
            <a:custGeom>
              <a:avLst/>
              <a:gdLst/>
              <a:ahLst/>
              <a:cxnLst/>
              <a:rect l="l" t="t" r="r" b="b"/>
              <a:pathLst>
                <a:path w="2846751" h="867414">
                  <a:moveTo>
                    <a:pt x="2722290" y="867414"/>
                  </a:moveTo>
                  <a:lnTo>
                    <a:pt x="124460" y="867414"/>
                  </a:lnTo>
                  <a:cubicBezTo>
                    <a:pt x="55880" y="867414"/>
                    <a:pt x="0" y="811534"/>
                    <a:pt x="0" y="742954"/>
                  </a:cubicBezTo>
                  <a:lnTo>
                    <a:pt x="0" y="124460"/>
                  </a:lnTo>
                  <a:cubicBezTo>
                    <a:pt x="0" y="55880"/>
                    <a:pt x="55880" y="0"/>
                    <a:pt x="124460" y="0"/>
                  </a:cubicBezTo>
                  <a:lnTo>
                    <a:pt x="2722291" y="0"/>
                  </a:lnTo>
                  <a:cubicBezTo>
                    <a:pt x="2790871" y="0"/>
                    <a:pt x="2846751" y="55880"/>
                    <a:pt x="2846751" y="124460"/>
                  </a:cubicBezTo>
                  <a:lnTo>
                    <a:pt x="2846751" y="742954"/>
                  </a:lnTo>
                  <a:cubicBezTo>
                    <a:pt x="2846751" y="811534"/>
                    <a:pt x="2790871" y="867414"/>
                    <a:pt x="2722291" y="867414"/>
                  </a:cubicBezTo>
                  <a:close/>
                </a:path>
              </a:pathLst>
            </a:custGeom>
            <a:solidFill>
              <a:srgbClr val="53023F"/>
            </a:solidFill>
          </p:spPr>
          <p:txBody>
            <a:bodyPr/>
            <a:lstStyle/>
            <a:p>
              <a:pPr algn="ctr"/>
              <a:r>
                <a:rPr lang="en-US" sz="4800" dirty="0">
                  <a:solidFill>
                    <a:schemeClr val="bg1"/>
                  </a:solidFill>
                </a:rPr>
                <a:t>Mission</a:t>
              </a:r>
              <a:endParaRPr lang="en-IN" sz="4800" dirty="0">
                <a:solidFill>
                  <a:schemeClr val="bg1"/>
                </a:solidFill>
              </a:endParaRPr>
            </a:p>
          </p:txBody>
        </p:sp>
      </p:grpSp>
      <p:grpSp>
        <p:nvGrpSpPr>
          <p:cNvPr id="13" name="Group 2">
            <a:extLst>
              <a:ext uri="{FF2B5EF4-FFF2-40B4-BE49-F238E27FC236}">
                <a16:creationId xmlns:a16="http://schemas.microsoft.com/office/drawing/2014/main" xmlns="" id="{67A46B35-8B0E-D6BC-0284-C00679D805D0}"/>
              </a:ext>
            </a:extLst>
          </p:cNvPr>
          <p:cNvGrpSpPr/>
          <p:nvPr/>
        </p:nvGrpSpPr>
        <p:grpSpPr>
          <a:xfrm>
            <a:off x="342902" y="4689146"/>
            <a:ext cx="3978698" cy="908709"/>
            <a:chOff x="0" y="0"/>
            <a:chExt cx="2846751" cy="867414"/>
          </a:xfrm>
        </p:grpSpPr>
        <p:sp>
          <p:nvSpPr>
            <p:cNvPr id="14" name="Freeform 3">
              <a:extLst>
                <a:ext uri="{FF2B5EF4-FFF2-40B4-BE49-F238E27FC236}">
                  <a16:creationId xmlns:a16="http://schemas.microsoft.com/office/drawing/2014/main" xmlns="" id="{EE17E608-C4F2-5291-4D3E-97A71332A71C}"/>
                </a:ext>
              </a:extLst>
            </p:cNvPr>
            <p:cNvSpPr/>
            <p:nvPr/>
          </p:nvSpPr>
          <p:spPr>
            <a:xfrm>
              <a:off x="0" y="0"/>
              <a:ext cx="2846751" cy="867414"/>
            </a:xfrm>
            <a:custGeom>
              <a:avLst/>
              <a:gdLst/>
              <a:ahLst/>
              <a:cxnLst/>
              <a:rect l="l" t="t" r="r" b="b"/>
              <a:pathLst>
                <a:path w="2846751" h="867414">
                  <a:moveTo>
                    <a:pt x="2722290" y="867414"/>
                  </a:moveTo>
                  <a:lnTo>
                    <a:pt x="124460" y="867414"/>
                  </a:lnTo>
                  <a:cubicBezTo>
                    <a:pt x="55880" y="867414"/>
                    <a:pt x="0" y="811534"/>
                    <a:pt x="0" y="742954"/>
                  </a:cubicBezTo>
                  <a:lnTo>
                    <a:pt x="0" y="124460"/>
                  </a:lnTo>
                  <a:cubicBezTo>
                    <a:pt x="0" y="55880"/>
                    <a:pt x="55880" y="0"/>
                    <a:pt x="124460" y="0"/>
                  </a:cubicBezTo>
                  <a:lnTo>
                    <a:pt x="2722291" y="0"/>
                  </a:lnTo>
                  <a:cubicBezTo>
                    <a:pt x="2790871" y="0"/>
                    <a:pt x="2846751" y="55880"/>
                    <a:pt x="2846751" y="124460"/>
                  </a:cubicBezTo>
                  <a:lnTo>
                    <a:pt x="2846751" y="742954"/>
                  </a:lnTo>
                  <a:cubicBezTo>
                    <a:pt x="2846751" y="811534"/>
                    <a:pt x="2790871" y="867414"/>
                    <a:pt x="2722291" y="867414"/>
                  </a:cubicBezTo>
                  <a:close/>
                </a:path>
              </a:pathLst>
            </a:custGeom>
            <a:solidFill>
              <a:srgbClr val="53023F"/>
            </a:solidFill>
          </p:spPr>
          <p:txBody>
            <a:bodyPr/>
            <a:lstStyle/>
            <a:p>
              <a:pPr algn="ctr"/>
              <a:r>
                <a:rPr lang="en-US" sz="4800" dirty="0">
                  <a:solidFill>
                    <a:schemeClr val="bg1"/>
                  </a:solidFill>
                </a:rPr>
                <a:t>Vision</a:t>
              </a:r>
              <a:endParaRPr lang="en-IN" sz="4800" dirty="0">
                <a:solidFill>
                  <a:schemeClr val="bg1"/>
                </a:solidFill>
              </a:endParaRPr>
            </a:p>
          </p:txBody>
        </p:sp>
      </p:grpSp>
    </p:spTree>
    <p:extLst>
      <p:ext uri="{BB962C8B-B14F-4D97-AF65-F5344CB8AC3E}">
        <p14:creationId xmlns:p14="http://schemas.microsoft.com/office/powerpoint/2010/main" val="2764502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6140290" y="3667075"/>
            <a:ext cx="6013517" cy="2810933"/>
            <a:chOff x="0" y="0"/>
            <a:chExt cx="2576834" cy="1913890"/>
          </a:xfrm>
        </p:grpSpPr>
        <p:sp>
          <p:nvSpPr>
            <p:cNvPr id="8" name="Freeform 8"/>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EB0D89"/>
            </a:solidFill>
          </p:spPr>
        </p:sp>
      </p:grpSp>
      <p:grpSp>
        <p:nvGrpSpPr>
          <p:cNvPr id="9" name="Group 9"/>
          <p:cNvGrpSpPr/>
          <p:nvPr/>
        </p:nvGrpSpPr>
        <p:grpSpPr>
          <a:xfrm>
            <a:off x="1001264" y="2005378"/>
            <a:ext cx="3784601" cy="2810933"/>
            <a:chOff x="0" y="0"/>
            <a:chExt cx="2576834" cy="1913890"/>
          </a:xfrm>
        </p:grpSpPr>
        <p:sp>
          <p:nvSpPr>
            <p:cNvPr id="10" name="Freeform 10"/>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p:spPr>
        </p:sp>
      </p:grpSp>
      <p:grpSp>
        <p:nvGrpSpPr>
          <p:cNvPr id="13" name="Group 13"/>
          <p:cNvGrpSpPr/>
          <p:nvPr/>
        </p:nvGrpSpPr>
        <p:grpSpPr>
          <a:xfrm>
            <a:off x="491165" y="6268678"/>
            <a:ext cx="4804800" cy="3080147"/>
            <a:chOff x="0" y="0"/>
            <a:chExt cx="2576834" cy="1913890"/>
          </a:xfrm>
        </p:grpSpPr>
        <p:sp>
          <p:nvSpPr>
            <p:cNvPr id="14" name="Freeform 14"/>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p:spPr>
        </p:sp>
      </p:grpSp>
      <p:sp>
        <p:nvSpPr>
          <p:cNvPr id="19" name="TextBox 19"/>
          <p:cNvSpPr txBox="1"/>
          <p:nvPr/>
        </p:nvSpPr>
        <p:spPr>
          <a:xfrm>
            <a:off x="6757295" y="4524503"/>
            <a:ext cx="4773407" cy="1923604"/>
          </a:xfrm>
          <a:prstGeom prst="rect">
            <a:avLst/>
          </a:prstGeom>
        </p:spPr>
        <p:txBody>
          <a:bodyPr wrap="square" lIns="0" tIns="0" rIns="0" bIns="0" rtlCol="0" anchor="t">
            <a:spAutoFit/>
          </a:bodyPr>
          <a:lstStyle/>
          <a:p>
            <a:pPr algn="ctr">
              <a:lnSpc>
                <a:spcPts val="5040"/>
              </a:lnSpc>
            </a:pPr>
            <a:r>
              <a:rPr lang="en-US" sz="3600" b="1" dirty="0">
                <a:solidFill>
                  <a:srgbClr val="050A30"/>
                </a:solidFill>
                <a:latin typeface="Poppins Medium Bold"/>
                <a:ea typeface="Poppins Medium Bold"/>
                <a:cs typeface="Poppins Medium Bold"/>
                <a:sym typeface="Poppins Medium Bold"/>
              </a:rPr>
              <a:t>Retail Ambient Marketing</a:t>
            </a:r>
          </a:p>
          <a:p>
            <a:pPr algn="ctr">
              <a:lnSpc>
                <a:spcPts val="5040"/>
              </a:lnSpc>
            </a:pPr>
            <a:endParaRPr lang="en-US" sz="3600" b="1" dirty="0">
              <a:solidFill>
                <a:srgbClr val="050A30"/>
              </a:solidFill>
              <a:latin typeface="Poppins Medium Bold"/>
              <a:ea typeface="Poppins Medium Bold"/>
              <a:cs typeface="Poppins Medium Bold"/>
              <a:sym typeface="Poppins Medium Bold"/>
            </a:endParaRPr>
          </a:p>
        </p:txBody>
      </p:sp>
      <p:sp>
        <p:nvSpPr>
          <p:cNvPr id="20" name="TextBox 20"/>
          <p:cNvSpPr txBox="1"/>
          <p:nvPr/>
        </p:nvSpPr>
        <p:spPr>
          <a:xfrm>
            <a:off x="759965" y="6745922"/>
            <a:ext cx="4267200" cy="1923604"/>
          </a:xfrm>
          <a:prstGeom prst="rect">
            <a:avLst/>
          </a:prstGeom>
        </p:spPr>
        <p:txBody>
          <a:bodyPr wrap="square" lIns="0" tIns="0" rIns="0" bIns="0" rtlCol="0" anchor="t">
            <a:spAutoFit/>
          </a:bodyPr>
          <a:lstStyle/>
          <a:p>
            <a:pPr algn="ctr">
              <a:lnSpc>
                <a:spcPts val="5040"/>
              </a:lnSpc>
            </a:pPr>
            <a:r>
              <a:rPr lang="en-US" sz="3200" b="1" dirty="0">
                <a:solidFill>
                  <a:srgbClr val="050A30"/>
                </a:solidFill>
                <a:latin typeface="Poppins Medium Bold"/>
                <a:ea typeface="Poppins Medium Bold"/>
                <a:cs typeface="Poppins Medium Bold"/>
                <a:sym typeface="Poppins Medium Bold"/>
              </a:rPr>
              <a:t>Brand Alliances/</a:t>
            </a:r>
          </a:p>
          <a:p>
            <a:pPr algn="ctr">
              <a:lnSpc>
                <a:spcPts val="5040"/>
              </a:lnSpc>
            </a:pPr>
            <a:r>
              <a:rPr lang="en-US" sz="3200" b="1" dirty="0">
                <a:solidFill>
                  <a:srgbClr val="050A30"/>
                </a:solidFill>
                <a:latin typeface="Poppins Medium Bold"/>
                <a:ea typeface="Poppins Medium Bold"/>
                <a:cs typeface="Poppins Medium Bold"/>
                <a:sym typeface="Poppins Medium Bold"/>
              </a:rPr>
              <a:t>Sponsorships/</a:t>
            </a:r>
          </a:p>
          <a:p>
            <a:pPr algn="ctr">
              <a:lnSpc>
                <a:spcPts val="5040"/>
              </a:lnSpc>
            </a:pPr>
            <a:r>
              <a:rPr lang="en-US" sz="3200" b="1" dirty="0">
                <a:solidFill>
                  <a:srgbClr val="050A30"/>
                </a:solidFill>
                <a:latin typeface="Poppins Medium Bold"/>
                <a:ea typeface="Poppins Medium Bold"/>
                <a:cs typeface="Poppins Medium Bold"/>
                <a:sym typeface="Poppins Medium Bold"/>
              </a:rPr>
              <a:t>Collaborations</a:t>
            </a:r>
          </a:p>
        </p:txBody>
      </p:sp>
      <p:sp>
        <p:nvSpPr>
          <p:cNvPr id="21" name="TextBox 21"/>
          <p:cNvSpPr txBox="1"/>
          <p:nvPr/>
        </p:nvSpPr>
        <p:spPr>
          <a:xfrm>
            <a:off x="1517021" y="2723580"/>
            <a:ext cx="2521379" cy="1282402"/>
          </a:xfrm>
          <a:prstGeom prst="rect">
            <a:avLst/>
          </a:prstGeom>
        </p:spPr>
        <p:txBody>
          <a:bodyPr wrap="square" lIns="0" tIns="0" rIns="0" bIns="0" rtlCol="0" anchor="t">
            <a:spAutoFit/>
          </a:bodyPr>
          <a:lstStyle/>
          <a:p>
            <a:pPr algn="ctr">
              <a:lnSpc>
                <a:spcPts val="5040"/>
              </a:lnSpc>
            </a:pPr>
            <a:r>
              <a:rPr lang="en-US" sz="3600" b="1" dirty="0">
                <a:solidFill>
                  <a:srgbClr val="050A30"/>
                </a:solidFill>
                <a:latin typeface="Poppins Medium Bold"/>
                <a:ea typeface="Poppins Medium Bold"/>
                <a:cs typeface="Poppins Medium Bold"/>
                <a:sym typeface="Poppins Medium Bold"/>
              </a:rPr>
              <a:t>SOH/OOH/DOOH </a:t>
            </a:r>
          </a:p>
        </p:txBody>
      </p:sp>
      <p:sp>
        <p:nvSpPr>
          <p:cNvPr id="23" name="TextBox 23"/>
          <p:cNvSpPr txBox="1"/>
          <p:nvPr/>
        </p:nvSpPr>
        <p:spPr>
          <a:xfrm>
            <a:off x="14261567" y="2723579"/>
            <a:ext cx="2289314" cy="1282402"/>
          </a:xfrm>
          <a:prstGeom prst="rect">
            <a:avLst/>
          </a:prstGeom>
        </p:spPr>
        <p:txBody>
          <a:bodyPr lIns="0" tIns="0" rIns="0" bIns="0" rtlCol="0" anchor="t">
            <a:spAutoFit/>
          </a:bodyPr>
          <a:lstStyle/>
          <a:p>
            <a:pPr algn="ctr">
              <a:lnSpc>
                <a:spcPts val="5040"/>
              </a:lnSpc>
            </a:pPr>
            <a:r>
              <a:rPr lang="en-US" sz="3600" b="1" dirty="0">
                <a:solidFill>
                  <a:srgbClr val="050A30"/>
                </a:solidFill>
                <a:latin typeface="Poppins Medium Bold"/>
                <a:ea typeface="Poppins Medium Bold"/>
                <a:cs typeface="Poppins Medium Bold"/>
                <a:sym typeface="Poppins Medium Bold"/>
              </a:rPr>
              <a:t>BTL/ATL/MICE/SIS</a:t>
            </a:r>
          </a:p>
        </p:txBody>
      </p:sp>
      <p:sp>
        <p:nvSpPr>
          <p:cNvPr id="24" name="TextBox 24"/>
          <p:cNvSpPr txBox="1"/>
          <p:nvPr/>
        </p:nvSpPr>
        <p:spPr>
          <a:xfrm>
            <a:off x="13201368" y="6817399"/>
            <a:ext cx="4409712" cy="1923604"/>
          </a:xfrm>
          <a:prstGeom prst="rect">
            <a:avLst/>
          </a:prstGeom>
        </p:spPr>
        <p:txBody>
          <a:bodyPr wrap="square" lIns="0" tIns="0" rIns="0" bIns="0" rtlCol="0" anchor="t">
            <a:spAutoFit/>
          </a:bodyPr>
          <a:lstStyle/>
          <a:p>
            <a:pPr algn="ctr">
              <a:lnSpc>
                <a:spcPts val="5040"/>
              </a:lnSpc>
            </a:pPr>
            <a:r>
              <a:rPr lang="en-US" sz="3600" b="1" dirty="0">
                <a:solidFill>
                  <a:srgbClr val="050A30"/>
                </a:solidFill>
                <a:latin typeface="Poppins Medium Bold"/>
                <a:ea typeface="Poppins Medium Bold"/>
                <a:cs typeface="Poppins Medium Bold"/>
                <a:sym typeface="Poppins Medium Bold"/>
              </a:rPr>
              <a:t>Digital Marketing/ Influencers Marketing</a:t>
            </a:r>
          </a:p>
        </p:txBody>
      </p:sp>
      <p:grpSp>
        <p:nvGrpSpPr>
          <p:cNvPr id="15" name="Group 26">
            <a:extLst>
              <a:ext uri="{FF2B5EF4-FFF2-40B4-BE49-F238E27FC236}">
                <a16:creationId xmlns:a16="http://schemas.microsoft.com/office/drawing/2014/main" xmlns="" id="{41BAEC56-D96E-B5FA-205F-14F08C69B91D}"/>
              </a:ext>
            </a:extLst>
          </p:cNvPr>
          <p:cNvGrpSpPr/>
          <p:nvPr/>
        </p:nvGrpSpPr>
        <p:grpSpPr>
          <a:xfrm>
            <a:off x="0" y="2"/>
            <a:ext cx="18288000" cy="468099"/>
            <a:chOff x="0" y="0"/>
            <a:chExt cx="24384000" cy="814888"/>
          </a:xfrm>
        </p:grpSpPr>
        <p:grpSp>
          <p:nvGrpSpPr>
            <p:cNvPr id="16" name="Group 27">
              <a:extLst>
                <a:ext uri="{FF2B5EF4-FFF2-40B4-BE49-F238E27FC236}">
                  <a16:creationId xmlns:a16="http://schemas.microsoft.com/office/drawing/2014/main" xmlns="" id="{AFF2A76B-3986-CDFF-337E-F46D88E10558}"/>
                </a:ext>
              </a:extLst>
            </p:cNvPr>
            <p:cNvGrpSpPr/>
            <p:nvPr/>
          </p:nvGrpSpPr>
          <p:grpSpPr>
            <a:xfrm>
              <a:off x="0" y="0"/>
              <a:ext cx="24384000" cy="814888"/>
              <a:chOff x="0" y="0"/>
              <a:chExt cx="6671512" cy="222955"/>
            </a:xfrm>
          </p:grpSpPr>
          <p:sp>
            <p:nvSpPr>
              <p:cNvPr id="32" name="Freeform 28">
                <a:extLst>
                  <a:ext uri="{FF2B5EF4-FFF2-40B4-BE49-F238E27FC236}">
                    <a16:creationId xmlns:a16="http://schemas.microsoft.com/office/drawing/2014/main" xmlns="" id="{1A77C6D0-860D-E8B1-CD50-7E1E1A783068}"/>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22" name="Group 29">
              <a:extLst>
                <a:ext uri="{FF2B5EF4-FFF2-40B4-BE49-F238E27FC236}">
                  <a16:creationId xmlns:a16="http://schemas.microsoft.com/office/drawing/2014/main" xmlns="" id="{1FBAA918-5DC5-FCB2-0201-404276BF19AD}"/>
                </a:ext>
              </a:extLst>
            </p:cNvPr>
            <p:cNvGrpSpPr/>
            <p:nvPr/>
          </p:nvGrpSpPr>
          <p:grpSpPr>
            <a:xfrm>
              <a:off x="0" y="0"/>
              <a:ext cx="13162808" cy="814888"/>
              <a:chOff x="0" y="0"/>
              <a:chExt cx="3601371" cy="222955"/>
            </a:xfrm>
          </p:grpSpPr>
          <p:sp>
            <p:nvSpPr>
              <p:cNvPr id="31" name="Freeform 30">
                <a:extLst>
                  <a:ext uri="{FF2B5EF4-FFF2-40B4-BE49-F238E27FC236}">
                    <a16:creationId xmlns:a16="http://schemas.microsoft.com/office/drawing/2014/main" xmlns="" id="{67B2D4C6-9AEA-29DC-8421-42B9AE880C76}"/>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grpSp>
        <p:nvGrpSpPr>
          <p:cNvPr id="33" name="Group 26">
            <a:extLst>
              <a:ext uri="{FF2B5EF4-FFF2-40B4-BE49-F238E27FC236}">
                <a16:creationId xmlns:a16="http://schemas.microsoft.com/office/drawing/2014/main" xmlns="" id="{A01FF565-468C-603B-44FD-203E6A34DA63}"/>
              </a:ext>
            </a:extLst>
          </p:cNvPr>
          <p:cNvGrpSpPr/>
          <p:nvPr/>
        </p:nvGrpSpPr>
        <p:grpSpPr>
          <a:xfrm>
            <a:off x="0" y="9818900"/>
            <a:ext cx="18288000" cy="470534"/>
            <a:chOff x="0" y="0"/>
            <a:chExt cx="24384000" cy="814888"/>
          </a:xfrm>
        </p:grpSpPr>
        <p:grpSp>
          <p:nvGrpSpPr>
            <p:cNvPr id="34" name="Group 27">
              <a:extLst>
                <a:ext uri="{FF2B5EF4-FFF2-40B4-BE49-F238E27FC236}">
                  <a16:creationId xmlns:a16="http://schemas.microsoft.com/office/drawing/2014/main" xmlns="" id="{881022AF-0BF6-499C-456A-C0398D726218}"/>
                </a:ext>
              </a:extLst>
            </p:cNvPr>
            <p:cNvGrpSpPr/>
            <p:nvPr/>
          </p:nvGrpSpPr>
          <p:grpSpPr>
            <a:xfrm>
              <a:off x="0" y="0"/>
              <a:ext cx="24384000" cy="814888"/>
              <a:chOff x="0" y="0"/>
              <a:chExt cx="6671512" cy="222955"/>
            </a:xfrm>
          </p:grpSpPr>
          <p:sp>
            <p:nvSpPr>
              <p:cNvPr id="37" name="Freeform 28">
                <a:extLst>
                  <a:ext uri="{FF2B5EF4-FFF2-40B4-BE49-F238E27FC236}">
                    <a16:creationId xmlns:a16="http://schemas.microsoft.com/office/drawing/2014/main" xmlns="" id="{3F03EF86-A357-D4C9-BC97-70C0035929BC}"/>
                  </a:ext>
                </a:extLst>
              </p:cNvPr>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35" name="Group 29">
              <a:extLst>
                <a:ext uri="{FF2B5EF4-FFF2-40B4-BE49-F238E27FC236}">
                  <a16:creationId xmlns:a16="http://schemas.microsoft.com/office/drawing/2014/main" xmlns="" id="{6B793F8B-FD05-8B72-9B9C-F6301F0B7FC5}"/>
                </a:ext>
              </a:extLst>
            </p:cNvPr>
            <p:cNvGrpSpPr/>
            <p:nvPr/>
          </p:nvGrpSpPr>
          <p:grpSpPr>
            <a:xfrm>
              <a:off x="0" y="0"/>
              <a:ext cx="13162808" cy="814888"/>
              <a:chOff x="0" y="0"/>
              <a:chExt cx="3601371" cy="222955"/>
            </a:xfrm>
          </p:grpSpPr>
          <p:sp>
            <p:nvSpPr>
              <p:cNvPr id="36" name="Freeform 30">
                <a:extLst>
                  <a:ext uri="{FF2B5EF4-FFF2-40B4-BE49-F238E27FC236}">
                    <a16:creationId xmlns:a16="http://schemas.microsoft.com/office/drawing/2014/main" xmlns="" id="{1B5647E8-0C58-3404-25AD-09ACA8D894FF}"/>
                  </a:ext>
                </a:extLst>
              </p:cNvPr>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38" name="TextBox 23">
            <a:extLst>
              <a:ext uri="{FF2B5EF4-FFF2-40B4-BE49-F238E27FC236}">
                <a16:creationId xmlns:a16="http://schemas.microsoft.com/office/drawing/2014/main" xmlns="" id="{36DCA1C6-4FF6-5009-514F-1421C7E299E3}"/>
              </a:ext>
            </a:extLst>
          </p:cNvPr>
          <p:cNvSpPr txBox="1"/>
          <p:nvPr/>
        </p:nvSpPr>
        <p:spPr>
          <a:xfrm>
            <a:off x="6246369" y="253689"/>
            <a:ext cx="6632631" cy="1218282"/>
          </a:xfrm>
          <a:prstGeom prst="rect">
            <a:avLst/>
          </a:prstGeom>
        </p:spPr>
        <p:txBody>
          <a:bodyPr wrap="square" lIns="0" tIns="0" rIns="0" bIns="0" rtlCol="0" anchor="t">
            <a:spAutoFit/>
          </a:bodyPr>
          <a:lstStyle/>
          <a:p>
            <a:pPr>
              <a:lnSpc>
                <a:spcPts val="9464"/>
              </a:lnSpc>
            </a:pPr>
            <a:r>
              <a:rPr lang="en-US" sz="5400" b="1" u="sng" dirty="0">
                <a:solidFill>
                  <a:srgbClr val="53023F"/>
                </a:solidFill>
                <a:latin typeface="Roboto Condensed Bold"/>
                <a:ea typeface="Roboto Condensed Bold"/>
                <a:cs typeface="Roboto Condensed Bold"/>
                <a:sym typeface="Roboto Condensed Bold"/>
              </a:rPr>
              <a:t>SAB Marcom Assets</a:t>
            </a:r>
          </a:p>
        </p:txBody>
      </p:sp>
      <p:sp>
        <p:nvSpPr>
          <p:cNvPr id="39" name="Freeform 6">
            <a:extLst>
              <a:ext uri="{FF2B5EF4-FFF2-40B4-BE49-F238E27FC236}">
                <a16:creationId xmlns:a16="http://schemas.microsoft.com/office/drawing/2014/main" xmlns="" id="{47E51501-72A2-3B7A-B2CC-21153B4AC6DF}"/>
              </a:ext>
            </a:extLst>
          </p:cNvPr>
          <p:cNvSpPr/>
          <p:nvPr/>
        </p:nvSpPr>
        <p:spPr>
          <a:xfrm>
            <a:off x="17305673" y="463856"/>
            <a:ext cx="982328" cy="1347911"/>
          </a:xfrm>
          <a:custGeom>
            <a:avLst/>
            <a:gdLst/>
            <a:ahLst/>
            <a:cxnLst/>
            <a:rect l="l" t="t" r="r" b="b"/>
            <a:pathLst>
              <a:path w="923925" h="1390221">
                <a:moveTo>
                  <a:pt x="0" y="0"/>
                </a:moveTo>
                <a:lnTo>
                  <a:pt x="923925" y="0"/>
                </a:lnTo>
                <a:lnTo>
                  <a:pt x="923925" y="1390221"/>
                </a:lnTo>
                <a:lnTo>
                  <a:pt x="0" y="1390221"/>
                </a:lnTo>
                <a:lnTo>
                  <a:pt x="0" y="0"/>
                </a:lnTo>
                <a:close/>
              </a:path>
            </a:pathLst>
          </a:custGeom>
          <a:blipFill>
            <a:blip r:embed="rId2"/>
            <a:stretch>
              <a:fillRect b="-30"/>
            </a:stretch>
          </a:blipFill>
        </p:spPr>
        <p:txBody>
          <a:bodyPr/>
          <a:lstStyle/>
          <a:p>
            <a:endParaRPr lang="en-IN" sz="2700" dirty="0"/>
          </a:p>
        </p:txBody>
      </p:sp>
      <p:grpSp>
        <p:nvGrpSpPr>
          <p:cNvPr id="2" name="Group 13">
            <a:extLst>
              <a:ext uri="{FF2B5EF4-FFF2-40B4-BE49-F238E27FC236}">
                <a16:creationId xmlns:a16="http://schemas.microsoft.com/office/drawing/2014/main" xmlns="" id="{001E3513-A477-25F1-8709-1FAFAE9810A1}"/>
              </a:ext>
            </a:extLst>
          </p:cNvPr>
          <p:cNvGrpSpPr/>
          <p:nvPr/>
        </p:nvGrpSpPr>
        <p:grpSpPr>
          <a:xfrm>
            <a:off x="13003824" y="6268676"/>
            <a:ext cx="4804800" cy="3080147"/>
            <a:chOff x="0" y="0"/>
            <a:chExt cx="2576834" cy="1913890"/>
          </a:xfrm>
        </p:grpSpPr>
        <p:sp>
          <p:nvSpPr>
            <p:cNvPr id="3" name="Freeform 14">
              <a:extLst>
                <a:ext uri="{FF2B5EF4-FFF2-40B4-BE49-F238E27FC236}">
                  <a16:creationId xmlns:a16="http://schemas.microsoft.com/office/drawing/2014/main" xmlns="" id="{FC178857-88A7-4BAE-81AF-D17E08A768B4}"/>
                </a:ext>
              </a:extLst>
            </p:cNvPr>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p:spPr>
        </p:sp>
      </p:grpSp>
      <p:grpSp>
        <p:nvGrpSpPr>
          <p:cNvPr id="4" name="Group 9">
            <a:extLst>
              <a:ext uri="{FF2B5EF4-FFF2-40B4-BE49-F238E27FC236}">
                <a16:creationId xmlns:a16="http://schemas.microsoft.com/office/drawing/2014/main" xmlns="" id="{A546BD7E-612D-0199-5B7A-6BFE0E124844}"/>
              </a:ext>
            </a:extLst>
          </p:cNvPr>
          <p:cNvGrpSpPr/>
          <p:nvPr/>
        </p:nvGrpSpPr>
        <p:grpSpPr>
          <a:xfrm>
            <a:off x="13373101" y="2005376"/>
            <a:ext cx="3784601" cy="2810933"/>
            <a:chOff x="0" y="0"/>
            <a:chExt cx="2576834" cy="1913890"/>
          </a:xfrm>
        </p:grpSpPr>
        <p:sp>
          <p:nvSpPr>
            <p:cNvPr id="5" name="Freeform 10">
              <a:extLst>
                <a:ext uri="{FF2B5EF4-FFF2-40B4-BE49-F238E27FC236}">
                  <a16:creationId xmlns:a16="http://schemas.microsoft.com/office/drawing/2014/main" xmlns="" id="{F814CF64-FACD-8660-3B92-53EC206F3E5B}"/>
                </a:ext>
              </a:extLst>
            </p:cNvPr>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53023F"/>
            </a:solidFill>
          </p:spPr>
        </p:sp>
      </p:grpSp>
      <p:grpSp>
        <p:nvGrpSpPr>
          <p:cNvPr id="29" name="Group 2"/>
          <p:cNvGrpSpPr/>
          <p:nvPr/>
        </p:nvGrpSpPr>
        <p:grpSpPr>
          <a:xfrm>
            <a:off x="8701119" y="1245515"/>
            <a:ext cx="885763" cy="1078585"/>
            <a:chOff x="0" y="0"/>
            <a:chExt cx="2771140" cy="3374390"/>
          </a:xfrm>
        </p:grpSpPr>
        <p:sp>
          <p:nvSpPr>
            <p:cNvPr id="30"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E90D88"/>
            </a:solidFill>
          </p:spPr>
        </p:sp>
      </p:grpSp>
    </p:spTree>
    <p:extLst>
      <p:ext uri="{BB962C8B-B14F-4D97-AF65-F5344CB8AC3E}">
        <p14:creationId xmlns:p14="http://schemas.microsoft.com/office/powerpoint/2010/main" val="176043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Freeform 8"/>
          <p:cNvSpPr/>
          <p:nvPr/>
        </p:nvSpPr>
        <p:spPr>
          <a:xfrm>
            <a:off x="1353389" y="1562100"/>
            <a:ext cx="15581221" cy="7128362"/>
          </a:xfrm>
          <a:custGeom>
            <a:avLst/>
            <a:gdLst/>
            <a:ahLst/>
            <a:cxnLst/>
            <a:rect l="l" t="t" r="r" b="b"/>
            <a:pathLst>
              <a:path w="15581221" h="7128362">
                <a:moveTo>
                  <a:pt x="0" y="0"/>
                </a:moveTo>
                <a:lnTo>
                  <a:pt x="15581220" y="0"/>
                </a:lnTo>
                <a:lnTo>
                  <a:pt x="15581220" y="7128361"/>
                </a:lnTo>
                <a:lnTo>
                  <a:pt x="0" y="7128361"/>
                </a:lnTo>
                <a:lnTo>
                  <a:pt x="0" y="0"/>
                </a:lnTo>
                <a:close/>
              </a:path>
            </a:pathLst>
          </a:custGeom>
          <a:blipFill>
            <a:blip r:embed="rId3"/>
            <a:stretch>
              <a:fillRect l="-10204" t="-7738" r="-3956" b="-4551"/>
            </a:stretch>
          </a:blipFill>
        </p:spPr>
      </p:sp>
      <p:sp>
        <p:nvSpPr>
          <p:cNvPr id="9" name="TextBox 9"/>
          <p:cNvSpPr txBox="1"/>
          <p:nvPr/>
        </p:nvSpPr>
        <p:spPr>
          <a:xfrm>
            <a:off x="5801696" y="562800"/>
            <a:ext cx="6684609" cy="836551"/>
          </a:xfrm>
          <a:prstGeom prst="rect">
            <a:avLst/>
          </a:prstGeom>
        </p:spPr>
        <p:txBody>
          <a:bodyPr lIns="0" tIns="0" rIns="0" bIns="0" rtlCol="0" anchor="t">
            <a:spAutoFit/>
          </a:bodyPr>
          <a:lstStyle/>
          <a:p>
            <a:pPr algn="l">
              <a:lnSpc>
                <a:spcPts val="6868"/>
              </a:lnSpc>
            </a:pPr>
            <a:r>
              <a:rPr lang="en-US" sz="4906">
                <a:solidFill>
                  <a:srgbClr val="E90D88"/>
                </a:solidFill>
                <a:latin typeface="Poppins Bold"/>
                <a:ea typeface="Poppins Bold"/>
                <a:cs typeface="Poppins Bold"/>
                <a:sym typeface="Poppins Bold"/>
              </a:rPr>
              <a:t> IN STORE BRANDING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grpSp>
        <p:nvGrpSpPr>
          <p:cNvPr id="8" name="Group 8"/>
          <p:cNvGrpSpPr/>
          <p:nvPr/>
        </p:nvGrpSpPr>
        <p:grpSpPr>
          <a:xfrm>
            <a:off x="1028700" y="804030"/>
            <a:ext cx="16230600" cy="4253886"/>
            <a:chOff x="0" y="-66675"/>
            <a:chExt cx="21640800" cy="5671848"/>
          </a:xfrm>
        </p:grpSpPr>
        <p:sp>
          <p:nvSpPr>
            <p:cNvPr id="9" name="Freeform 9" descr="Big Bazaar is now open as Smart Bazaar in Belagavi"/>
            <p:cNvSpPr/>
            <p:nvPr/>
          </p:nvSpPr>
          <p:spPr>
            <a:xfrm>
              <a:off x="0" y="871964"/>
              <a:ext cx="6310945" cy="4733209"/>
            </a:xfrm>
            <a:custGeom>
              <a:avLst/>
              <a:gdLst/>
              <a:ahLst/>
              <a:cxnLst/>
              <a:rect l="l" t="t" r="r" b="b"/>
              <a:pathLst>
                <a:path w="6310945" h="4733209">
                  <a:moveTo>
                    <a:pt x="0" y="0"/>
                  </a:moveTo>
                  <a:lnTo>
                    <a:pt x="6310945" y="0"/>
                  </a:lnTo>
                  <a:lnTo>
                    <a:pt x="6310945" y="4733209"/>
                  </a:lnTo>
                  <a:lnTo>
                    <a:pt x="0" y="4733209"/>
                  </a:lnTo>
                  <a:lnTo>
                    <a:pt x="0" y="0"/>
                  </a:lnTo>
                  <a:close/>
                </a:path>
              </a:pathLst>
            </a:custGeom>
            <a:blipFill>
              <a:blip r:embed="rId3"/>
              <a:stretch>
                <a:fillRect/>
              </a:stretch>
            </a:blipFill>
            <a:ln w="142875" cap="sq">
              <a:solidFill>
                <a:srgbClr val="53023F"/>
              </a:solidFill>
              <a:prstDash val="solid"/>
              <a:miter/>
            </a:ln>
          </p:spPr>
        </p:sp>
        <p:sp>
          <p:nvSpPr>
            <p:cNvPr id="10" name="TextBox 10"/>
            <p:cNvSpPr txBox="1"/>
            <p:nvPr/>
          </p:nvSpPr>
          <p:spPr>
            <a:xfrm>
              <a:off x="757464" y="-66675"/>
              <a:ext cx="4796017" cy="731721"/>
            </a:xfrm>
            <a:prstGeom prst="rect">
              <a:avLst/>
            </a:prstGeom>
          </p:spPr>
          <p:txBody>
            <a:bodyPr lIns="0" tIns="0" rIns="0" bIns="0" rtlCol="0" anchor="t">
              <a:spAutoFit/>
            </a:bodyPr>
            <a:lstStyle/>
            <a:p>
              <a:pPr algn="ctr">
                <a:lnSpc>
                  <a:spcPts val="4621"/>
                </a:lnSpc>
                <a:spcBef>
                  <a:spcPct val="0"/>
                </a:spcBef>
              </a:pPr>
              <a:r>
                <a:rPr lang="en-US" sz="3300" b="1" dirty="0">
                  <a:solidFill>
                    <a:srgbClr val="EB0D89"/>
                  </a:solidFill>
                  <a:latin typeface="Poppins Bold"/>
                  <a:ea typeface="Poppins Bold"/>
                  <a:cs typeface="Poppins Bold"/>
                  <a:sym typeface="Poppins Bold"/>
                </a:rPr>
                <a:t>Store Hoardings</a:t>
              </a:r>
            </a:p>
          </p:txBody>
        </p:sp>
        <p:sp>
          <p:nvSpPr>
            <p:cNvPr id="11" name="Freeform 11" descr="Image"/>
            <p:cNvSpPr/>
            <p:nvPr/>
          </p:nvSpPr>
          <p:spPr>
            <a:xfrm>
              <a:off x="7621427" y="815671"/>
              <a:ext cx="6496529" cy="4789502"/>
            </a:xfrm>
            <a:custGeom>
              <a:avLst/>
              <a:gdLst/>
              <a:ahLst/>
              <a:cxnLst/>
              <a:rect l="l" t="t" r="r" b="b"/>
              <a:pathLst>
                <a:path w="6496529" h="4789502">
                  <a:moveTo>
                    <a:pt x="0" y="0"/>
                  </a:moveTo>
                  <a:lnTo>
                    <a:pt x="6496529" y="0"/>
                  </a:lnTo>
                  <a:lnTo>
                    <a:pt x="6496529" y="4789502"/>
                  </a:lnTo>
                  <a:lnTo>
                    <a:pt x="0" y="4789502"/>
                  </a:lnTo>
                  <a:lnTo>
                    <a:pt x="0" y="0"/>
                  </a:lnTo>
                  <a:close/>
                </a:path>
              </a:pathLst>
            </a:custGeom>
            <a:blipFill>
              <a:blip r:embed="rId4"/>
              <a:stretch>
                <a:fillRect l="-12433" t="-13136" r="-33872" b="-7460"/>
              </a:stretch>
            </a:blipFill>
            <a:ln w="142875" cap="sq">
              <a:solidFill>
                <a:srgbClr val="53023F"/>
              </a:solidFill>
              <a:prstDash val="solid"/>
              <a:miter/>
            </a:ln>
          </p:spPr>
        </p:sp>
        <p:sp>
          <p:nvSpPr>
            <p:cNvPr id="12" name="TextBox 12"/>
            <p:cNvSpPr txBox="1"/>
            <p:nvPr/>
          </p:nvSpPr>
          <p:spPr>
            <a:xfrm>
              <a:off x="8887619" y="-66675"/>
              <a:ext cx="4675981" cy="786540"/>
            </a:xfrm>
            <a:prstGeom prst="rect">
              <a:avLst/>
            </a:prstGeom>
          </p:spPr>
          <p:txBody>
            <a:bodyPr wrap="square" lIns="0" tIns="0" rIns="0" bIns="0" rtlCol="0" anchor="t">
              <a:spAutoFit/>
            </a:bodyPr>
            <a:lstStyle/>
            <a:p>
              <a:pPr algn="ctr">
                <a:lnSpc>
                  <a:spcPts val="4620"/>
                </a:lnSpc>
                <a:spcBef>
                  <a:spcPct val="0"/>
                </a:spcBef>
              </a:pPr>
              <a:r>
                <a:rPr lang="en-US" sz="3300" b="1" dirty="0">
                  <a:solidFill>
                    <a:srgbClr val="EB0D89"/>
                  </a:solidFill>
                  <a:latin typeface="Poppins Bold"/>
                  <a:ea typeface="Poppins Bold"/>
                  <a:cs typeface="Poppins Bold"/>
                  <a:sym typeface="Poppins Bold"/>
                </a:rPr>
                <a:t>Glass Facade</a:t>
              </a:r>
            </a:p>
          </p:txBody>
        </p:sp>
        <p:sp>
          <p:nvSpPr>
            <p:cNvPr id="13" name="Freeform 13"/>
            <p:cNvSpPr/>
            <p:nvPr/>
          </p:nvSpPr>
          <p:spPr>
            <a:xfrm>
              <a:off x="15329855" y="899153"/>
              <a:ext cx="6310945" cy="4706020"/>
            </a:xfrm>
            <a:custGeom>
              <a:avLst/>
              <a:gdLst/>
              <a:ahLst/>
              <a:cxnLst/>
              <a:rect l="l" t="t" r="r" b="b"/>
              <a:pathLst>
                <a:path w="6310945" h="4706020">
                  <a:moveTo>
                    <a:pt x="0" y="0"/>
                  </a:moveTo>
                  <a:lnTo>
                    <a:pt x="6310945" y="0"/>
                  </a:lnTo>
                  <a:lnTo>
                    <a:pt x="6310945" y="4706020"/>
                  </a:lnTo>
                  <a:lnTo>
                    <a:pt x="0" y="4706020"/>
                  </a:lnTo>
                  <a:lnTo>
                    <a:pt x="0" y="0"/>
                  </a:lnTo>
                  <a:close/>
                </a:path>
              </a:pathLst>
            </a:custGeom>
            <a:blipFill>
              <a:blip r:embed="rId5"/>
              <a:stretch>
                <a:fillRect l="-2375" t="-3719" b="-33570"/>
              </a:stretch>
            </a:blipFill>
            <a:ln w="142875" cap="sq">
              <a:solidFill>
                <a:srgbClr val="53023F"/>
              </a:solidFill>
              <a:prstDash val="solid"/>
              <a:miter/>
            </a:ln>
          </p:spPr>
        </p:sp>
        <p:sp>
          <p:nvSpPr>
            <p:cNvPr id="14" name="TextBox 14"/>
            <p:cNvSpPr txBox="1"/>
            <p:nvPr/>
          </p:nvSpPr>
          <p:spPr>
            <a:xfrm>
              <a:off x="15884009" y="-66675"/>
              <a:ext cx="5202637" cy="729615"/>
            </a:xfrm>
            <a:prstGeom prst="rect">
              <a:avLst/>
            </a:prstGeom>
          </p:spPr>
          <p:txBody>
            <a:bodyPr lIns="0" tIns="0" rIns="0" bIns="0" rtlCol="0" anchor="t">
              <a:spAutoFit/>
            </a:bodyPr>
            <a:lstStyle/>
            <a:p>
              <a:pPr algn="ctr">
                <a:lnSpc>
                  <a:spcPts val="4620"/>
                </a:lnSpc>
                <a:spcBef>
                  <a:spcPct val="0"/>
                </a:spcBef>
              </a:pPr>
              <a:r>
                <a:rPr lang="en-US" sz="3300" b="1">
                  <a:solidFill>
                    <a:srgbClr val="EB0D89"/>
                  </a:solidFill>
                  <a:latin typeface="Poppins Bold"/>
                  <a:ea typeface="Poppins Bold"/>
                  <a:cs typeface="Poppins Bold"/>
                  <a:sym typeface="Poppins Bold"/>
                </a:rPr>
                <a:t>Promoter Activity </a:t>
              </a:r>
            </a:p>
          </p:txBody>
        </p:sp>
      </p:grpSp>
      <p:sp>
        <p:nvSpPr>
          <p:cNvPr id="15" name="Freeform 15" descr="The History Of Radio Advertising: Marketing With Volume"/>
          <p:cNvSpPr/>
          <p:nvPr/>
        </p:nvSpPr>
        <p:spPr>
          <a:xfrm>
            <a:off x="1028700" y="5952903"/>
            <a:ext cx="4707113" cy="3541212"/>
          </a:xfrm>
          <a:custGeom>
            <a:avLst/>
            <a:gdLst/>
            <a:ahLst/>
            <a:cxnLst/>
            <a:rect l="l" t="t" r="r" b="b"/>
            <a:pathLst>
              <a:path w="4707113" h="3541212">
                <a:moveTo>
                  <a:pt x="0" y="0"/>
                </a:moveTo>
                <a:lnTo>
                  <a:pt x="4707113" y="0"/>
                </a:lnTo>
                <a:lnTo>
                  <a:pt x="4707113" y="3541212"/>
                </a:lnTo>
                <a:lnTo>
                  <a:pt x="0" y="3541212"/>
                </a:lnTo>
                <a:lnTo>
                  <a:pt x="0" y="0"/>
                </a:lnTo>
                <a:close/>
              </a:path>
            </a:pathLst>
          </a:custGeom>
          <a:blipFill>
            <a:blip r:embed="rId6"/>
            <a:stretch>
              <a:fillRect l="-9112" r="-11629"/>
            </a:stretch>
          </a:blipFill>
          <a:ln w="142875" cap="sq">
            <a:solidFill>
              <a:srgbClr val="53023F"/>
            </a:solidFill>
            <a:prstDash val="solid"/>
            <a:miter/>
          </a:ln>
        </p:spPr>
      </p:sp>
      <p:sp>
        <p:nvSpPr>
          <p:cNvPr id="16" name="Freeform 16" descr="A group of shopping carts in a store  Description automatically generated"/>
          <p:cNvSpPr/>
          <p:nvPr/>
        </p:nvSpPr>
        <p:spPr>
          <a:xfrm>
            <a:off x="12554831" y="5951124"/>
            <a:ext cx="4707113" cy="3532750"/>
          </a:xfrm>
          <a:custGeom>
            <a:avLst/>
            <a:gdLst/>
            <a:ahLst/>
            <a:cxnLst/>
            <a:rect l="l" t="t" r="r" b="b"/>
            <a:pathLst>
              <a:path w="4707113" h="3532750">
                <a:moveTo>
                  <a:pt x="0" y="0"/>
                </a:moveTo>
                <a:lnTo>
                  <a:pt x="4707113" y="0"/>
                </a:lnTo>
                <a:lnTo>
                  <a:pt x="4707113" y="3532750"/>
                </a:lnTo>
                <a:lnTo>
                  <a:pt x="0" y="3532750"/>
                </a:lnTo>
                <a:lnTo>
                  <a:pt x="0" y="0"/>
                </a:lnTo>
                <a:close/>
              </a:path>
            </a:pathLst>
          </a:custGeom>
          <a:blipFill>
            <a:blip r:embed="rId7"/>
            <a:stretch>
              <a:fillRect l="-17521" r="-10723"/>
            </a:stretch>
          </a:blipFill>
          <a:ln w="142875" cap="sq">
            <a:solidFill>
              <a:srgbClr val="53023F"/>
            </a:solidFill>
            <a:prstDash val="solid"/>
            <a:miter/>
          </a:ln>
        </p:spPr>
      </p:sp>
      <p:sp>
        <p:nvSpPr>
          <p:cNvPr id="17" name="Freeform 17"/>
          <p:cNvSpPr/>
          <p:nvPr/>
        </p:nvSpPr>
        <p:spPr>
          <a:xfrm>
            <a:off x="6790444" y="5934125"/>
            <a:ext cx="4707113" cy="3549749"/>
          </a:xfrm>
          <a:custGeom>
            <a:avLst/>
            <a:gdLst/>
            <a:ahLst/>
            <a:cxnLst/>
            <a:rect l="l" t="t" r="r" b="b"/>
            <a:pathLst>
              <a:path w="4707113" h="3549749">
                <a:moveTo>
                  <a:pt x="0" y="0"/>
                </a:moveTo>
                <a:lnTo>
                  <a:pt x="4707112" y="0"/>
                </a:lnTo>
                <a:lnTo>
                  <a:pt x="4707112" y="3549749"/>
                </a:lnTo>
                <a:lnTo>
                  <a:pt x="0" y="3549749"/>
                </a:lnTo>
                <a:lnTo>
                  <a:pt x="0" y="0"/>
                </a:lnTo>
                <a:close/>
              </a:path>
            </a:pathLst>
          </a:custGeom>
          <a:blipFill>
            <a:blip r:embed="rId8"/>
            <a:stretch>
              <a:fillRect l="-27976" t="-35146" r="-43623" b="-50635"/>
            </a:stretch>
          </a:blipFill>
          <a:ln w="142875" cap="sq">
            <a:solidFill>
              <a:srgbClr val="53023F"/>
            </a:solidFill>
            <a:prstDash val="solid"/>
            <a:miter/>
          </a:ln>
        </p:spPr>
      </p:sp>
      <p:sp>
        <p:nvSpPr>
          <p:cNvPr id="18" name="TextBox 18"/>
          <p:cNvSpPr txBox="1"/>
          <p:nvPr/>
        </p:nvSpPr>
        <p:spPr>
          <a:xfrm>
            <a:off x="1952197" y="5198387"/>
            <a:ext cx="3241614" cy="577081"/>
          </a:xfrm>
          <a:prstGeom prst="rect">
            <a:avLst/>
          </a:prstGeom>
        </p:spPr>
        <p:txBody>
          <a:bodyPr wrap="square" lIns="0" tIns="0" rIns="0" bIns="0" rtlCol="0" anchor="t">
            <a:spAutoFit/>
          </a:bodyPr>
          <a:lstStyle/>
          <a:p>
            <a:pPr algn="ctr">
              <a:lnSpc>
                <a:spcPts val="4480"/>
              </a:lnSpc>
              <a:spcBef>
                <a:spcPct val="0"/>
              </a:spcBef>
            </a:pPr>
            <a:r>
              <a:rPr lang="en-US" sz="3200" dirty="0" smtClean="0">
                <a:solidFill>
                  <a:srgbClr val="EB0D89"/>
                </a:solidFill>
                <a:latin typeface="Poppins Bold"/>
                <a:ea typeface="Poppins Bold"/>
                <a:cs typeface="Poppins Bold"/>
                <a:sym typeface="Poppins Bold"/>
              </a:rPr>
              <a:t>In-store </a:t>
            </a:r>
            <a:r>
              <a:rPr lang="en-US" sz="3200" dirty="0">
                <a:solidFill>
                  <a:srgbClr val="EB0D89"/>
                </a:solidFill>
                <a:latin typeface="Poppins Bold"/>
                <a:ea typeface="Poppins Bold"/>
                <a:cs typeface="Poppins Bold"/>
                <a:sym typeface="Poppins Bold"/>
              </a:rPr>
              <a:t>Radio</a:t>
            </a:r>
          </a:p>
        </p:txBody>
      </p:sp>
      <p:sp>
        <p:nvSpPr>
          <p:cNvPr id="19" name="TextBox 19"/>
          <p:cNvSpPr txBox="1"/>
          <p:nvPr/>
        </p:nvSpPr>
        <p:spPr>
          <a:xfrm>
            <a:off x="7254252" y="5197497"/>
            <a:ext cx="4362915" cy="577081"/>
          </a:xfrm>
          <a:prstGeom prst="rect">
            <a:avLst/>
          </a:prstGeom>
        </p:spPr>
        <p:txBody>
          <a:bodyPr wrap="square" lIns="0" tIns="0" rIns="0" bIns="0" rtlCol="0" anchor="t">
            <a:spAutoFit/>
          </a:bodyPr>
          <a:lstStyle/>
          <a:p>
            <a:pPr algn="ctr">
              <a:lnSpc>
                <a:spcPts val="4480"/>
              </a:lnSpc>
              <a:spcBef>
                <a:spcPct val="0"/>
              </a:spcBef>
            </a:pPr>
            <a:r>
              <a:rPr lang="en-US" sz="3200" dirty="0">
                <a:solidFill>
                  <a:srgbClr val="EB0D89"/>
                </a:solidFill>
                <a:latin typeface="Poppins Bold"/>
                <a:ea typeface="Poppins Bold"/>
                <a:cs typeface="Poppins Bold"/>
                <a:sym typeface="Poppins Bold"/>
              </a:rPr>
              <a:t>Podium Branding</a:t>
            </a:r>
          </a:p>
        </p:txBody>
      </p:sp>
      <p:sp>
        <p:nvSpPr>
          <p:cNvPr id="20" name="TextBox 20"/>
          <p:cNvSpPr txBox="1"/>
          <p:nvPr/>
        </p:nvSpPr>
        <p:spPr>
          <a:xfrm>
            <a:off x="13117688" y="5197497"/>
            <a:ext cx="4141612" cy="577081"/>
          </a:xfrm>
          <a:prstGeom prst="rect">
            <a:avLst/>
          </a:prstGeom>
        </p:spPr>
        <p:txBody>
          <a:bodyPr wrap="square" lIns="0" tIns="0" rIns="0" bIns="0" rtlCol="0" anchor="t">
            <a:spAutoFit/>
          </a:bodyPr>
          <a:lstStyle/>
          <a:p>
            <a:pPr algn="ctr">
              <a:lnSpc>
                <a:spcPts val="4480"/>
              </a:lnSpc>
              <a:spcBef>
                <a:spcPct val="0"/>
              </a:spcBef>
            </a:pPr>
            <a:r>
              <a:rPr lang="en-US" sz="3200" dirty="0">
                <a:solidFill>
                  <a:srgbClr val="EB0D89"/>
                </a:solidFill>
                <a:latin typeface="Poppins Bold"/>
                <a:ea typeface="Poppins Bold"/>
                <a:cs typeface="Poppins Bold"/>
                <a:sym typeface="Poppins Bold"/>
              </a:rPr>
              <a:t>Trolley Branding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grpSp>
        <p:nvGrpSpPr>
          <p:cNvPr id="8" name="Group 8"/>
          <p:cNvGrpSpPr/>
          <p:nvPr/>
        </p:nvGrpSpPr>
        <p:grpSpPr>
          <a:xfrm>
            <a:off x="1876961" y="2199622"/>
            <a:ext cx="14534077" cy="5887757"/>
            <a:chOff x="0" y="0"/>
            <a:chExt cx="19378770" cy="7850342"/>
          </a:xfrm>
        </p:grpSpPr>
        <p:sp>
          <p:nvSpPr>
            <p:cNvPr id="9" name="Freeform 9"/>
            <p:cNvSpPr/>
            <p:nvPr/>
          </p:nvSpPr>
          <p:spPr>
            <a:xfrm>
              <a:off x="0" y="0"/>
              <a:ext cx="4298062" cy="7850342"/>
            </a:xfrm>
            <a:custGeom>
              <a:avLst/>
              <a:gdLst/>
              <a:ahLst/>
              <a:cxnLst/>
              <a:rect l="l" t="t" r="r" b="b"/>
              <a:pathLst>
                <a:path w="4298062" h="7850342">
                  <a:moveTo>
                    <a:pt x="0" y="0"/>
                  </a:moveTo>
                  <a:lnTo>
                    <a:pt x="4298062" y="0"/>
                  </a:lnTo>
                  <a:lnTo>
                    <a:pt x="4298062" y="7850342"/>
                  </a:lnTo>
                  <a:lnTo>
                    <a:pt x="0" y="7850342"/>
                  </a:lnTo>
                  <a:lnTo>
                    <a:pt x="0" y="0"/>
                  </a:lnTo>
                  <a:close/>
                </a:path>
              </a:pathLst>
            </a:custGeom>
            <a:blipFill>
              <a:blip r:embed="rId3"/>
              <a:stretch>
                <a:fillRect/>
              </a:stretch>
            </a:blipFill>
          </p:spPr>
        </p:sp>
        <p:sp>
          <p:nvSpPr>
            <p:cNvPr id="10" name="Freeform 10"/>
            <p:cNvSpPr/>
            <p:nvPr/>
          </p:nvSpPr>
          <p:spPr>
            <a:xfrm>
              <a:off x="7166782" y="0"/>
              <a:ext cx="4690580" cy="7850342"/>
            </a:xfrm>
            <a:custGeom>
              <a:avLst/>
              <a:gdLst/>
              <a:ahLst/>
              <a:cxnLst/>
              <a:rect l="l" t="t" r="r" b="b"/>
              <a:pathLst>
                <a:path w="4690580" h="7850342">
                  <a:moveTo>
                    <a:pt x="0" y="0"/>
                  </a:moveTo>
                  <a:lnTo>
                    <a:pt x="4690580" y="0"/>
                  </a:lnTo>
                  <a:lnTo>
                    <a:pt x="4690580" y="7850342"/>
                  </a:lnTo>
                  <a:lnTo>
                    <a:pt x="0" y="7850342"/>
                  </a:lnTo>
                  <a:lnTo>
                    <a:pt x="0" y="0"/>
                  </a:lnTo>
                  <a:close/>
                </a:path>
              </a:pathLst>
            </a:custGeom>
            <a:blipFill>
              <a:blip r:embed="rId4"/>
              <a:stretch>
                <a:fillRect/>
              </a:stretch>
            </a:blipFill>
          </p:spPr>
        </p:sp>
        <p:sp>
          <p:nvSpPr>
            <p:cNvPr id="11" name="Freeform 11"/>
            <p:cNvSpPr/>
            <p:nvPr/>
          </p:nvSpPr>
          <p:spPr>
            <a:xfrm>
              <a:off x="14727442" y="0"/>
              <a:ext cx="4651328" cy="7850342"/>
            </a:xfrm>
            <a:custGeom>
              <a:avLst/>
              <a:gdLst/>
              <a:ahLst/>
              <a:cxnLst/>
              <a:rect l="l" t="t" r="r" b="b"/>
              <a:pathLst>
                <a:path w="4651328" h="7850342">
                  <a:moveTo>
                    <a:pt x="0" y="0"/>
                  </a:moveTo>
                  <a:lnTo>
                    <a:pt x="4651328" y="0"/>
                  </a:lnTo>
                  <a:lnTo>
                    <a:pt x="4651328" y="7850342"/>
                  </a:lnTo>
                  <a:lnTo>
                    <a:pt x="0" y="7850342"/>
                  </a:lnTo>
                  <a:lnTo>
                    <a:pt x="0" y="0"/>
                  </a:lnTo>
                  <a:close/>
                </a:path>
              </a:pathLst>
            </a:custGeom>
            <a:blipFill>
              <a:blip r:embed="rId5"/>
              <a:stretch>
                <a:fillRect/>
              </a:stretch>
            </a:blipFill>
          </p:spPr>
        </p:sp>
      </p:grpSp>
      <p:sp>
        <p:nvSpPr>
          <p:cNvPr id="12" name="TextBox 12"/>
          <p:cNvSpPr txBox="1"/>
          <p:nvPr/>
        </p:nvSpPr>
        <p:spPr>
          <a:xfrm>
            <a:off x="5561358" y="482095"/>
            <a:ext cx="9221442" cy="1025922"/>
          </a:xfrm>
          <a:prstGeom prst="rect">
            <a:avLst/>
          </a:prstGeom>
        </p:spPr>
        <p:txBody>
          <a:bodyPr wrap="square" lIns="0" tIns="0" rIns="0" bIns="0" rtlCol="0" anchor="t">
            <a:spAutoFit/>
          </a:bodyPr>
          <a:lstStyle/>
          <a:p>
            <a:pPr algn="just">
              <a:lnSpc>
                <a:spcPts val="8005"/>
              </a:lnSpc>
            </a:pPr>
            <a:r>
              <a:rPr lang="en-US" sz="5717" dirty="0" smtClean="0">
                <a:solidFill>
                  <a:srgbClr val="E90D88"/>
                </a:solidFill>
                <a:latin typeface="Poppins Bold"/>
                <a:ea typeface="Poppins Bold"/>
                <a:cs typeface="Poppins Bold"/>
                <a:sym typeface="Poppins Bold"/>
              </a:rPr>
              <a:t>Promo Table (Kiosk)</a:t>
            </a:r>
            <a:endParaRPr lang="en-US" sz="5717" dirty="0">
              <a:solidFill>
                <a:srgbClr val="E90D88"/>
              </a:solidFill>
              <a:latin typeface="Poppins Bold"/>
              <a:ea typeface="Poppins Bold"/>
              <a:cs typeface="Poppins Bold"/>
              <a:sym typeface="Poppi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sp>
        <p:nvSpPr>
          <p:cNvPr id="8" name="TextBox 8"/>
          <p:cNvSpPr txBox="1"/>
          <p:nvPr/>
        </p:nvSpPr>
        <p:spPr>
          <a:xfrm>
            <a:off x="5830074" y="482219"/>
            <a:ext cx="6627852" cy="978662"/>
          </a:xfrm>
          <a:prstGeom prst="rect">
            <a:avLst/>
          </a:prstGeom>
        </p:spPr>
        <p:txBody>
          <a:bodyPr lIns="0" tIns="0" rIns="0" bIns="0" rtlCol="0" anchor="t">
            <a:spAutoFit/>
          </a:bodyPr>
          <a:lstStyle/>
          <a:p>
            <a:pPr algn="ctr">
              <a:lnSpc>
                <a:spcPts val="8008"/>
              </a:lnSpc>
              <a:spcBef>
                <a:spcPct val="0"/>
              </a:spcBef>
            </a:pPr>
            <a:r>
              <a:rPr lang="en-US" sz="5720">
                <a:solidFill>
                  <a:srgbClr val="EB0D89"/>
                </a:solidFill>
                <a:latin typeface="Poppins Bold"/>
                <a:ea typeface="Poppins Bold"/>
                <a:cs typeface="Poppins Bold"/>
                <a:sym typeface="Poppins Bold"/>
              </a:rPr>
              <a:t>Point of Payment</a:t>
            </a:r>
          </a:p>
        </p:txBody>
      </p:sp>
      <p:grpSp>
        <p:nvGrpSpPr>
          <p:cNvPr id="9" name="Group 9"/>
          <p:cNvGrpSpPr/>
          <p:nvPr/>
        </p:nvGrpSpPr>
        <p:grpSpPr>
          <a:xfrm>
            <a:off x="3706275" y="1893062"/>
            <a:ext cx="13553025" cy="7489051"/>
            <a:chOff x="0" y="0"/>
            <a:chExt cx="18070700" cy="9985402"/>
          </a:xfrm>
        </p:grpSpPr>
        <p:sp>
          <p:nvSpPr>
            <p:cNvPr id="10" name="Freeform 10" descr="WhatsApp Image 2023-06-07 at 3.28.28 PM"/>
            <p:cNvSpPr/>
            <p:nvPr/>
          </p:nvSpPr>
          <p:spPr>
            <a:xfrm>
              <a:off x="12617593" y="0"/>
              <a:ext cx="5453107" cy="9926894"/>
            </a:xfrm>
            <a:custGeom>
              <a:avLst/>
              <a:gdLst/>
              <a:ahLst/>
              <a:cxnLst/>
              <a:rect l="l" t="t" r="r" b="b"/>
              <a:pathLst>
                <a:path w="5453107" h="9926894">
                  <a:moveTo>
                    <a:pt x="0" y="0"/>
                  </a:moveTo>
                  <a:lnTo>
                    <a:pt x="5453107" y="0"/>
                  </a:lnTo>
                  <a:lnTo>
                    <a:pt x="5453107" y="9926894"/>
                  </a:lnTo>
                  <a:lnTo>
                    <a:pt x="0" y="9926894"/>
                  </a:lnTo>
                  <a:lnTo>
                    <a:pt x="0" y="0"/>
                  </a:lnTo>
                  <a:close/>
                </a:path>
              </a:pathLst>
            </a:custGeom>
            <a:blipFill>
              <a:blip r:embed="rId3"/>
              <a:stretch>
                <a:fillRect l="-38" r="-38"/>
              </a:stretch>
            </a:blipFill>
          </p:spPr>
        </p:sp>
        <p:grpSp>
          <p:nvGrpSpPr>
            <p:cNvPr id="11" name="Group 11"/>
            <p:cNvGrpSpPr/>
            <p:nvPr/>
          </p:nvGrpSpPr>
          <p:grpSpPr>
            <a:xfrm>
              <a:off x="12836644" y="5539171"/>
              <a:ext cx="4510871" cy="2789426"/>
              <a:chOff x="0" y="0"/>
              <a:chExt cx="5128166" cy="3171148"/>
            </a:xfrm>
          </p:grpSpPr>
          <p:sp>
            <p:nvSpPr>
              <p:cNvPr id="12" name="Freeform 12"/>
              <p:cNvSpPr/>
              <p:nvPr/>
            </p:nvSpPr>
            <p:spPr>
              <a:xfrm>
                <a:off x="0" y="0"/>
                <a:ext cx="5128133" cy="3171190"/>
              </a:xfrm>
              <a:custGeom>
                <a:avLst/>
                <a:gdLst/>
                <a:ahLst/>
                <a:cxnLst/>
                <a:rect l="l" t="t" r="r" b="b"/>
                <a:pathLst>
                  <a:path w="5128133" h="3171190">
                    <a:moveTo>
                      <a:pt x="0" y="0"/>
                    </a:moveTo>
                    <a:lnTo>
                      <a:pt x="5128133" y="21971"/>
                    </a:lnTo>
                    <a:lnTo>
                      <a:pt x="5039995" y="3171190"/>
                    </a:lnTo>
                    <a:lnTo>
                      <a:pt x="150241" y="3068574"/>
                    </a:lnTo>
                    <a:lnTo>
                      <a:pt x="0" y="0"/>
                    </a:lnTo>
                    <a:close/>
                  </a:path>
                </a:pathLst>
              </a:custGeom>
              <a:gradFill rotWithShape="1">
                <a:gsLst>
                  <a:gs pos="0">
                    <a:srgbClr val="F6F8FC">
                      <a:alpha val="100000"/>
                    </a:srgbClr>
                  </a:gs>
                  <a:gs pos="100000">
                    <a:srgbClr val="C7D5ED">
                      <a:alpha val="100000"/>
                    </a:srgbClr>
                  </a:gs>
                </a:gsLst>
                <a:lin ang="5400000"/>
              </a:gradFill>
            </p:spPr>
          </p:sp>
        </p:grpSp>
        <p:sp>
          <p:nvSpPr>
            <p:cNvPr id="13" name="Freeform 13"/>
            <p:cNvSpPr/>
            <p:nvPr/>
          </p:nvSpPr>
          <p:spPr>
            <a:xfrm>
              <a:off x="14620733" y="6715712"/>
              <a:ext cx="1085558" cy="436344"/>
            </a:xfrm>
            <a:custGeom>
              <a:avLst/>
              <a:gdLst/>
              <a:ahLst/>
              <a:cxnLst/>
              <a:rect l="l" t="t" r="r" b="b"/>
              <a:pathLst>
                <a:path w="1085558" h="436344">
                  <a:moveTo>
                    <a:pt x="0" y="0"/>
                  </a:moveTo>
                  <a:lnTo>
                    <a:pt x="1085557" y="0"/>
                  </a:lnTo>
                  <a:lnTo>
                    <a:pt x="1085557" y="436344"/>
                  </a:lnTo>
                  <a:lnTo>
                    <a:pt x="0" y="436344"/>
                  </a:lnTo>
                  <a:lnTo>
                    <a:pt x="0" y="0"/>
                  </a:lnTo>
                  <a:close/>
                </a:path>
              </a:pathLst>
            </a:custGeom>
            <a:blipFill>
              <a:blip r:embed="rId4"/>
              <a:stretch>
                <a:fillRect l="-244" r="-244"/>
              </a:stretch>
            </a:blipFill>
          </p:spPr>
        </p:sp>
        <p:sp>
          <p:nvSpPr>
            <p:cNvPr id="14" name="Freeform 14"/>
            <p:cNvSpPr/>
            <p:nvPr/>
          </p:nvSpPr>
          <p:spPr>
            <a:xfrm>
              <a:off x="4779028" y="4717878"/>
              <a:ext cx="7727892" cy="5267523"/>
            </a:xfrm>
            <a:custGeom>
              <a:avLst/>
              <a:gdLst/>
              <a:ahLst/>
              <a:cxnLst/>
              <a:rect l="l" t="t" r="r" b="b"/>
              <a:pathLst>
                <a:path w="7727892" h="5267523">
                  <a:moveTo>
                    <a:pt x="0" y="0"/>
                  </a:moveTo>
                  <a:lnTo>
                    <a:pt x="7727892" y="0"/>
                  </a:lnTo>
                  <a:lnTo>
                    <a:pt x="7727892" y="5267524"/>
                  </a:lnTo>
                  <a:lnTo>
                    <a:pt x="0" y="5267524"/>
                  </a:lnTo>
                  <a:lnTo>
                    <a:pt x="0" y="0"/>
                  </a:lnTo>
                  <a:close/>
                </a:path>
              </a:pathLst>
            </a:custGeom>
            <a:blipFill>
              <a:blip r:embed="rId5"/>
              <a:stretch>
                <a:fillRect l="-36" r="-36"/>
              </a:stretch>
            </a:blipFill>
          </p:spPr>
        </p:sp>
        <p:grpSp>
          <p:nvGrpSpPr>
            <p:cNvPr id="15" name="Group 15"/>
            <p:cNvGrpSpPr/>
            <p:nvPr/>
          </p:nvGrpSpPr>
          <p:grpSpPr>
            <a:xfrm>
              <a:off x="12819907" y="5267534"/>
              <a:ext cx="4796930" cy="3572584"/>
              <a:chOff x="0" y="0"/>
              <a:chExt cx="5453372" cy="4061478"/>
            </a:xfrm>
          </p:grpSpPr>
          <p:sp>
            <p:nvSpPr>
              <p:cNvPr id="16" name="Freeform 16"/>
              <p:cNvSpPr/>
              <p:nvPr/>
            </p:nvSpPr>
            <p:spPr>
              <a:xfrm>
                <a:off x="0" y="0"/>
                <a:ext cx="5453380" cy="4061460"/>
              </a:xfrm>
              <a:custGeom>
                <a:avLst/>
                <a:gdLst/>
                <a:ahLst/>
                <a:cxnLst/>
                <a:rect l="l" t="t" r="r" b="b"/>
                <a:pathLst>
                  <a:path w="5453380" h="4061460">
                    <a:moveTo>
                      <a:pt x="57150" y="0"/>
                    </a:moveTo>
                    <a:lnTo>
                      <a:pt x="5396230" y="0"/>
                    </a:lnTo>
                    <a:cubicBezTo>
                      <a:pt x="5427853" y="0"/>
                      <a:pt x="5453380" y="25527"/>
                      <a:pt x="5453380" y="57150"/>
                    </a:cubicBezTo>
                    <a:lnTo>
                      <a:pt x="5453380" y="4004310"/>
                    </a:lnTo>
                    <a:cubicBezTo>
                      <a:pt x="5453380" y="4035933"/>
                      <a:pt x="5427853" y="4061460"/>
                      <a:pt x="5396230" y="4061460"/>
                    </a:cubicBezTo>
                    <a:lnTo>
                      <a:pt x="57150" y="4061460"/>
                    </a:lnTo>
                    <a:cubicBezTo>
                      <a:pt x="25527" y="4061460"/>
                      <a:pt x="0" y="4035933"/>
                      <a:pt x="0" y="4004310"/>
                    </a:cubicBezTo>
                    <a:lnTo>
                      <a:pt x="0" y="57150"/>
                    </a:lnTo>
                    <a:cubicBezTo>
                      <a:pt x="0" y="25527"/>
                      <a:pt x="25527" y="0"/>
                      <a:pt x="57150" y="0"/>
                    </a:cubicBezTo>
                    <a:moveTo>
                      <a:pt x="57150" y="114300"/>
                    </a:moveTo>
                    <a:lnTo>
                      <a:pt x="57150" y="57150"/>
                    </a:lnTo>
                    <a:lnTo>
                      <a:pt x="114300" y="57150"/>
                    </a:lnTo>
                    <a:lnTo>
                      <a:pt x="114300" y="4004310"/>
                    </a:lnTo>
                    <a:lnTo>
                      <a:pt x="57150" y="4004310"/>
                    </a:lnTo>
                    <a:lnTo>
                      <a:pt x="57150" y="3947160"/>
                    </a:lnTo>
                    <a:lnTo>
                      <a:pt x="5396230" y="3947160"/>
                    </a:lnTo>
                    <a:lnTo>
                      <a:pt x="5396230" y="4004310"/>
                    </a:lnTo>
                    <a:lnTo>
                      <a:pt x="5339080" y="4004310"/>
                    </a:lnTo>
                    <a:lnTo>
                      <a:pt x="5339080" y="57150"/>
                    </a:lnTo>
                    <a:lnTo>
                      <a:pt x="5396230" y="57150"/>
                    </a:lnTo>
                    <a:lnTo>
                      <a:pt x="5396230" y="114300"/>
                    </a:lnTo>
                    <a:lnTo>
                      <a:pt x="57150" y="114300"/>
                    </a:lnTo>
                    <a:close/>
                  </a:path>
                </a:pathLst>
              </a:custGeom>
              <a:solidFill>
                <a:srgbClr val="3535F6"/>
              </a:solidFill>
            </p:spPr>
          </p:sp>
        </p:grpSp>
        <p:grpSp>
          <p:nvGrpSpPr>
            <p:cNvPr id="17" name="Group 17"/>
            <p:cNvGrpSpPr/>
            <p:nvPr/>
          </p:nvGrpSpPr>
          <p:grpSpPr>
            <a:xfrm>
              <a:off x="6120059" y="8119005"/>
              <a:ext cx="4933360" cy="1652443"/>
              <a:chOff x="0" y="0"/>
              <a:chExt cx="5608472" cy="1878574"/>
            </a:xfrm>
          </p:grpSpPr>
          <p:sp>
            <p:nvSpPr>
              <p:cNvPr id="18" name="Freeform 18"/>
              <p:cNvSpPr/>
              <p:nvPr/>
            </p:nvSpPr>
            <p:spPr>
              <a:xfrm>
                <a:off x="0" y="0"/>
                <a:ext cx="5608447" cy="1878584"/>
              </a:xfrm>
              <a:custGeom>
                <a:avLst/>
                <a:gdLst/>
                <a:ahLst/>
                <a:cxnLst/>
                <a:rect l="l" t="t" r="r" b="b"/>
                <a:pathLst>
                  <a:path w="5608447" h="1878584">
                    <a:moveTo>
                      <a:pt x="57150" y="0"/>
                    </a:moveTo>
                    <a:lnTo>
                      <a:pt x="5551297" y="0"/>
                    </a:lnTo>
                    <a:cubicBezTo>
                      <a:pt x="5582920" y="0"/>
                      <a:pt x="5608447" y="25527"/>
                      <a:pt x="5608447" y="57150"/>
                    </a:cubicBezTo>
                    <a:lnTo>
                      <a:pt x="5608447" y="1821434"/>
                    </a:lnTo>
                    <a:cubicBezTo>
                      <a:pt x="5608447" y="1853057"/>
                      <a:pt x="5582920" y="1878584"/>
                      <a:pt x="5551297" y="1878584"/>
                    </a:cubicBezTo>
                    <a:lnTo>
                      <a:pt x="57150" y="1878584"/>
                    </a:lnTo>
                    <a:cubicBezTo>
                      <a:pt x="25527" y="1878584"/>
                      <a:pt x="0" y="1853057"/>
                      <a:pt x="0" y="1821434"/>
                    </a:cubicBezTo>
                    <a:lnTo>
                      <a:pt x="0" y="57150"/>
                    </a:lnTo>
                    <a:cubicBezTo>
                      <a:pt x="0" y="25527"/>
                      <a:pt x="25527" y="0"/>
                      <a:pt x="57150" y="0"/>
                    </a:cubicBezTo>
                    <a:moveTo>
                      <a:pt x="57150" y="114300"/>
                    </a:moveTo>
                    <a:lnTo>
                      <a:pt x="57150" y="57150"/>
                    </a:lnTo>
                    <a:lnTo>
                      <a:pt x="114300" y="57150"/>
                    </a:lnTo>
                    <a:lnTo>
                      <a:pt x="114300" y="1821434"/>
                    </a:lnTo>
                    <a:lnTo>
                      <a:pt x="57150" y="1821434"/>
                    </a:lnTo>
                    <a:lnTo>
                      <a:pt x="57150" y="1764284"/>
                    </a:lnTo>
                    <a:lnTo>
                      <a:pt x="5551297" y="1764284"/>
                    </a:lnTo>
                    <a:lnTo>
                      <a:pt x="5551297" y="1821434"/>
                    </a:lnTo>
                    <a:lnTo>
                      <a:pt x="5494147" y="1821434"/>
                    </a:lnTo>
                    <a:lnTo>
                      <a:pt x="5494147" y="57150"/>
                    </a:lnTo>
                    <a:lnTo>
                      <a:pt x="5551297" y="57150"/>
                    </a:lnTo>
                    <a:lnTo>
                      <a:pt x="5551297" y="114300"/>
                    </a:lnTo>
                    <a:lnTo>
                      <a:pt x="57150" y="114300"/>
                    </a:lnTo>
                    <a:close/>
                  </a:path>
                </a:pathLst>
              </a:custGeom>
              <a:solidFill>
                <a:srgbClr val="3535F6"/>
              </a:solidFill>
            </p:spPr>
          </p:sp>
        </p:grpSp>
        <p:grpSp>
          <p:nvGrpSpPr>
            <p:cNvPr id="19" name="Group 19"/>
            <p:cNvGrpSpPr/>
            <p:nvPr/>
          </p:nvGrpSpPr>
          <p:grpSpPr>
            <a:xfrm>
              <a:off x="0" y="8676959"/>
              <a:ext cx="4274895" cy="920476"/>
              <a:chOff x="0" y="0"/>
              <a:chExt cx="4859898" cy="1046440"/>
            </a:xfrm>
          </p:grpSpPr>
          <p:sp>
            <p:nvSpPr>
              <p:cNvPr id="20" name="Freeform 20"/>
              <p:cNvSpPr/>
              <p:nvPr/>
            </p:nvSpPr>
            <p:spPr>
              <a:xfrm>
                <a:off x="0" y="0"/>
                <a:ext cx="4859898" cy="1046440"/>
              </a:xfrm>
              <a:custGeom>
                <a:avLst/>
                <a:gdLst/>
                <a:ahLst/>
                <a:cxnLst/>
                <a:rect l="l" t="t" r="r" b="b"/>
                <a:pathLst>
                  <a:path w="4859898" h="1046440">
                    <a:moveTo>
                      <a:pt x="0" y="0"/>
                    </a:moveTo>
                    <a:lnTo>
                      <a:pt x="4859898" y="0"/>
                    </a:lnTo>
                    <a:lnTo>
                      <a:pt x="4859898" y="1046440"/>
                    </a:lnTo>
                    <a:lnTo>
                      <a:pt x="0" y="1046440"/>
                    </a:lnTo>
                    <a:close/>
                  </a:path>
                </a:pathLst>
              </a:custGeom>
              <a:solidFill>
                <a:srgbClr val="000000">
                  <a:alpha val="0"/>
                </a:srgbClr>
              </a:solidFill>
            </p:spPr>
          </p:sp>
          <p:sp>
            <p:nvSpPr>
              <p:cNvPr id="21" name="TextBox 21"/>
              <p:cNvSpPr txBox="1"/>
              <p:nvPr/>
            </p:nvSpPr>
            <p:spPr>
              <a:xfrm>
                <a:off x="0" y="-19050"/>
                <a:ext cx="4859898" cy="1065490"/>
              </a:xfrm>
              <a:prstGeom prst="rect">
                <a:avLst/>
              </a:prstGeom>
            </p:spPr>
            <p:txBody>
              <a:bodyPr lIns="0" tIns="0" rIns="0" bIns="0" rtlCol="0" anchor="t"/>
              <a:lstStyle/>
              <a:p>
                <a:pPr algn="ctr">
                  <a:lnSpc>
                    <a:spcPts val="2519"/>
                  </a:lnSpc>
                </a:pPr>
                <a:r>
                  <a:rPr lang="en-US" sz="2099" i="1">
                    <a:solidFill>
                      <a:srgbClr val="4472C4"/>
                    </a:solidFill>
                    <a:latin typeface="Helvetica Italics"/>
                    <a:ea typeface="Helvetica Italics"/>
                    <a:cs typeface="Helvetica Italics"/>
                    <a:sym typeface="Helvetica Italics"/>
                  </a:rPr>
                  <a:t>Place your brand here on side or top panels</a:t>
                </a:r>
              </a:p>
            </p:txBody>
          </p:sp>
        </p:grpSp>
        <p:sp>
          <p:nvSpPr>
            <p:cNvPr id="22" name="AutoShape 22"/>
            <p:cNvSpPr/>
            <p:nvPr/>
          </p:nvSpPr>
          <p:spPr>
            <a:xfrm rot="10564501">
              <a:off x="4069174" y="8914175"/>
              <a:ext cx="1958430" cy="0"/>
            </a:xfrm>
            <a:prstGeom prst="line">
              <a:avLst/>
            </a:prstGeom>
            <a:ln w="67028" cap="rnd">
              <a:solidFill>
                <a:srgbClr val="3535F6"/>
              </a:solidFill>
              <a:prstDash val="solid"/>
              <a:headEnd type="none" w="sm" len="sm"/>
              <a:tailEnd type="triangle" w="lg" len="med"/>
            </a:ln>
          </p:spPr>
        </p:sp>
        <p:sp>
          <p:nvSpPr>
            <p:cNvPr id="23" name="Freeform 23"/>
            <p:cNvSpPr/>
            <p:nvPr/>
          </p:nvSpPr>
          <p:spPr>
            <a:xfrm>
              <a:off x="5048389" y="17508"/>
              <a:ext cx="7158351" cy="4446892"/>
            </a:xfrm>
            <a:custGeom>
              <a:avLst/>
              <a:gdLst/>
              <a:ahLst/>
              <a:cxnLst/>
              <a:rect l="l" t="t" r="r" b="b"/>
              <a:pathLst>
                <a:path w="7158351" h="4446892">
                  <a:moveTo>
                    <a:pt x="0" y="0"/>
                  </a:moveTo>
                  <a:lnTo>
                    <a:pt x="7158351" y="0"/>
                  </a:lnTo>
                  <a:lnTo>
                    <a:pt x="7158351" y="4446892"/>
                  </a:lnTo>
                  <a:lnTo>
                    <a:pt x="0" y="4446892"/>
                  </a:lnTo>
                  <a:lnTo>
                    <a:pt x="0" y="0"/>
                  </a:lnTo>
                  <a:close/>
                </a:path>
              </a:pathLst>
            </a:custGeom>
            <a:blipFill>
              <a:blip r:embed="rId6"/>
              <a:stretch>
                <a:fillRect l="-8041" r="-8041"/>
              </a:stretch>
            </a:blipFill>
          </p:spPr>
        </p:sp>
      </p:grpSp>
      <p:grpSp>
        <p:nvGrpSpPr>
          <p:cNvPr id="24" name="Group 24"/>
          <p:cNvGrpSpPr/>
          <p:nvPr/>
        </p:nvGrpSpPr>
        <p:grpSpPr>
          <a:xfrm>
            <a:off x="938276" y="2521533"/>
            <a:ext cx="4716378" cy="2125370"/>
            <a:chOff x="0" y="0"/>
            <a:chExt cx="6288504" cy="2833827"/>
          </a:xfrm>
        </p:grpSpPr>
        <p:sp>
          <p:nvSpPr>
            <p:cNvPr id="25" name="Freeform 25"/>
            <p:cNvSpPr/>
            <p:nvPr/>
          </p:nvSpPr>
          <p:spPr>
            <a:xfrm>
              <a:off x="0" y="0"/>
              <a:ext cx="6288504" cy="2833827"/>
            </a:xfrm>
            <a:custGeom>
              <a:avLst/>
              <a:gdLst/>
              <a:ahLst/>
              <a:cxnLst/>
              <a:rect l="l" t="t" r="r" b="b"/>
              <a:pathLst>
                <a:path w="6288504" h="2833827">
                  <a:moveTo>
                    <a:pt x="0" y="0"/>
                  </a:moveTo>
                  <a:lnTo>
                    <a:pt x="6288504" y="0"/>
                  </a:lnTo>
                  <a:lnTo>
                    <a:pt x="6288504" y="2833827"/>
                  </a:lnTo>
                  <a:lnTo>
                    <a:pt x="0" y="2833827"/>
                  </a:lnTo>
                  <a:close/>
                </a:path>
              </a:pathLst>
            </a:custGeom>
            <a:solidFill>
              <a:srgbClr val="000000">
                <a:alpha val="0"/>
              </a:srgbClr>
            </a:solidFill>
          </p:spPr>
        </p:sp>
        <p:sp>
          <p:nvSpPr>
            <p:cNvPr id="26" name="TextBox 26"/>
            <p:cNvSpPr txBox="1"/>
            <p:nvPr/>
          </p:nvSpPr>
          <p:spPr>
            <a:xfrm>
              <a:off x="0" y="-28575"/>
              <a:ext cx="6288504" cy="2862402"/>
            </a:xfrm>
            <a:prstGeom prst="rect">
              <a:avLst/>
            </a:prstGeom>
          </p:spPr>
          <p:txBody>
            <a:bodyPr lIns="0" tIns="0" rIns="0" bIns="0" rtlCol="0" anchor="t"/>
            <a:lstStyle/>
            <a:p>
              <a:pPr marL="488632" lvl="1" indent="-244316" algn="l">
                <a:lnSpc>
                  <a:spcPts val="3240"/>
                </a:lnSpc>
                <a:buFont typeface="Arial"/>
                <a:buChar char="•"/>
              </a:pPr>
              <a:r>
                <a:rPr lang="en-US" sz="2700">
                  <a:solidFill>
                    <a:srgbClr val="000000"/>
                  </a:solidFill>
                  <a:latin typeface="Helvetica"/>
                  <a:ea typeface="Helvetica"/>
                  <a:cs typeface="Helvetica"/>
                  <a:sym typeface="Helvetica"/>
                </a:rPr>
                <a:t>Encouraging impulse buying at the check out counters </a:t>
              </a:r>
            </a:p>
            <a:p>
              <a:pPr marL="488632" lvl="1" indent="-244316" algn="l">
                <a:lnSpc>
                  <a:spcPts val="3240"/>
                </a:lnSpc>
              </a:pPr>
              <a:endParaRPr lang="en-US" sz="2700">
                <a:solidFill>
                  <a:srgbClr val="000000"/>
                </a:solidFill>
                <a:latin typeface="Helvetica"/>
                <a:ea typeface="Helvetica"/>
                <a:cs typeface="Helvetica"/>
                <a:sym typeface="Helvetica"/>
              </a:endParaRPr>
            </a:p>
            <a:p>
              <a:pPr marL="488632" lvl="1" indent="-244316" algn="l">
                <a:lnSpc>
                  <a:spcPts val="3240"/>
                </a:lnSpc>
              </a:pPr>
              <a:endParaRPr lang="en-US" sz="2700">
                <a:solidFill>
                  <a:srgbClr val="000000"/>
                </a:solidFill>
                <a:latin typeface="Helvetica"/>
                <a:ea typeface="Helvetica"/>
                <a:cs typeface="Helvetica"/>
                <a:sym typeface="Helvetic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90D88">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3023F">
                  <a:alpha val="51765"/>
                </a:srgbClr>
              </a:solidFill>
            </p:spPr>
          </p:sp>
        </p:grpSp>
      </p:grpSp>
      <p:sp>
        <p:nvSpPr>
          <p:cNvPr id="7" name="Freeform 7"/>
          <p:cNvSpPr/>
          <p:nvPr/>
        </p:nvSpPr>
        <p:spPr>
          <a:xfrm>
            <a:off x="435127" y="366196"/>
            <a:ext cx="1006300" cy="975679"/>
          </a:xfrm>
          <a:custGeom>
            <a:avLst/>
            <a:gdLst/>
            <a:ahLst/>
            <a:cxnLst/>
            <a:rect l="l" t="t" r="r" b="b"/>
            <a:pathLst>
              <a:path w="1006300" h="975679">
                <a:moveTo>
                  <a:pt x="0" y="0"/>
                </a:moveTo>
                <a:lnTo>
                  <a:pt x="1006299" y="0"/>
                </a:lnTo>
                <a:lnTo>
                  <a:pt x="1006299" y="975679"/>
                </a:lnTo>
                <a:lnTo>
                  <a:pt x="0" y="975679"/>
                </a:lnTo>
                <a:lnTo>
                  <a:pt x="0" y="0"/>
                </a:lnTo>
                <a:close/>
              </a:path>
            </a:pathLst>
          </a:custGeom>
          <a:blipFill>
            <a:blip r:embed="rId2"/>
            <a:stretch>
              <a:fillRect b="-52634"/>
            </a:stretch>
          </a:blipFill>
        </p:spPr>
      </p:sp>
      <p:grpSp>
        <p:nvGrpSpPr>
          <p:cNvPr id="8" name="Group 8"/>
          <p:cNvGrpSpPr/>
          <p:nvPr/>
        </p:nvGrpSpPr>
        <p:grpSpPr>
          <a:xfrm>
            <a:off x="1857495" y="854036"/>
            <a:ext cx="14573010" cy="8404264"/>
            <a:chOff x="0" y="0"/>
            <a:chExt cx="19430680" cy="11205685"/>
          </a:xfrm>
        </p:grpSpPr>
        <p:sp>
          <p:nvSpPr>
            <p:cNvPr id="9" name="TextBox 9"/>
            <p:cNvSpPr txBox="1"/>
            <p:nvPr/>
          </p:nvSpPr>
          <p:spPr>
            <a:xfrm>
              <a:off x="11744164" y="-62286"/>
              <a:ext cx="7686516" cy="1266783"/>
            </a:xfrm>
            <a:prstGeom prst="rect">
              <a:avLst/>
            </a:prstGeom>
          </p:spPr>
          <p:txBody>
            <a:bodyPr lIns="0" tIns="0" rIns="0" bIns="0" rtlCol="0" anchor="t">
              <a:spAutoFit/>
            </a:bodyPr>
            <a:lstStyle/>
            <a:p>
              <a:pPr algn="ctr">
                <a:lnSpc>
                  <a:spcPts val="8008"/>
                </a:lnSpc>
                <a:spcBef>
                  <a:spcPct val="0"/>
                </a:spcBef>
              </a:pPr>
              <a:r>
                <a:rPr lang="en-US" sz="5720">
                  <a:solidFill>
                    <a:srgbClr val="EB0D89"/>
                  </a:solidFill>
                  <a:latin typeface="Poppins Bold"/>
                  <a:ea typeface="Poppins Bold"/>
                  <a:cs typeface="Poppins Bold"/>
                  <a:sym typeface="Poppins Bold"/>
                </a:rPr>
                <a:t>Pillar Branding</a:t>
              </a:r>
            </a:p>
          </p:txBody>
        </p:sp>
        <p:sp>
          <p:nvSpPr>
            <p:cNvPr id="10" name="Freeform 10"/>
            <p:cNvSpPr/>
            <p:nvPr/>
          </p:nvSpPr>
          <p:spPr>
            <a:xfrm>
              <a:off x="11949687" y="1717214"/>
              <a:ext cx="7275470" cy="9488472"/>
            </a:xfrm>
            <a:custGeom>
              <a:avLst/>
              <a:gdLst/>
              <a:ahLst/>
              <a:cxnLst/>
              <a:rect l="l" t="t" r="r" b="b"/>
              <a:pathLst>
                <a:path w="7275470" h="9488472">
                  <a:moveTo>
                    <a:pt x="0" y="0"/>
                  </a:moveTo>
                  <a:lnTo>
                    <a:pt x="7275470" y="0"/>
                  </a:lnTo>
                  <a:lnTo>
                    <a:pt x="7275470" y="9488471"/>
                  </a:lnTo>
                  <a:lnTo>
                    <a:pt x="0" y="9488471"/>
                  </a:lnTo>
                  <a:lnTo>
                    <a:pt x="0" y="0"/>
                  </a:lnTo>
                  <a:close/>
                </a:path>
              </a:pathLst>
            </a:custGeom>
            <a:blipFill>
              <a:blip r:embed="rId3"/>
              <a:stretch>
                <a:fillRect l="-65" t="-8563" r="-23600" b="-17733"/>
              </a:stretch>
            </a:blipFill>
          </p:spPr>
        </p:sp>
        <p:sp>
          <p:nvSpPr>
            <p:cNvPr id="11" name="Freeform 11"/>
            <p:cNvSpPr/>
            <p:nvPr/>
          </p:nvSpPr>
          <p:spPr>
            <a:xfrm>
              <a:off x="0" y="1717214"/>
              <a:ext cx="11493924" cy="9488472"/>
            </a:xfrm>
            <a:custGeom>
              <a:avLst/>
              <a:gdLst/>
              <a:ahLst/>
              <a:cxnLst/>
              <a:rect l="l" t="t" r="r" b="b"/>
              <a:pathLst>
                <a:path w="11493924" h="9488472">
                  <a:moveTo>
                    <a:pt x="0" y="0"/>
                  </a:moveTo>
                  <a:lnTo>
                    <a:pt x="11493924" y="0"/>
                  </a:lnTo>
                  <a:lnTo>
                    <a:pt x="11493924" y="9488471"/>
                  </a:lnTo>
                  <a:lnTo>
                    <a:pt x="0" y="9488471"/>
                  </a:lnTo>
                  <a:lnTo>
                    <a:pt x="0" y="0"/>
                  </a:lnTo>
                  <a:close/>
                </a:path>
              </a:pathLst>
            </a:custGeom>
            <a:blipFill>
              <a:blip r:embed="rId4"/>
              <a:stretch>
                <a:fillRect l="-5888" t="-1551" r="-5888"/>
              </a:stretch>
            </a:blipFill>
          </p:spPr>
        </p:sp>
        <p:grpSp>
          <p:nvGrpSpPr>
            <p:cNvPr id="12" name="Group 12"/>
            <p:cNvGrpSpPr/>
            <p:nvPr/>
          </p:nvGrpSpPr>
          <p:grpSpPr>
            <a:xfrm>
              <a:off x="952282" y="1909780"/>
              <a:ext cx="8973910" cy="4014175"/>
              <a:chOff x="0" y="0"/>
              <a:chExt cx="11745686" cy="5254035"/>
            </a:xfrm>
          </p:grpSpPr>
          <p:sp>
            <p:nvSpPr>
              <p:cNvPr id="13" name="Freeform 13"/>
              <p:cNvSpPr/>
              <p:nvPr/>
            </p:nvSpPr>
            <p:spPr>
              <a:xfrm>
                <a:off x="0" y="0"/>
                <a:ext cx="11745722" cy="5253999"/>
              </a:xfrm>
              <a:custGeom>
                <a:avLst/>
                <a:gdLst/>
                <a:ahLst/>
                <a:cxnLst/>
                <a:rect l="l" t="t" r="r" b="b"/>
                <a:pathLst>
                  <a:path w="11745722" h="5253999">
                    <a:moveTo>
                      <a:pt x="38100" y="0"/>
                    </a:moveTo>
                    <a:lnTo>
                      <a:pt x="11707622" y="0"/>
                    </a:lnTo>
                    <a:cubicBezTo>
                      <a:pt x="11728703" y="0"/>
                      <a:pt x="11745722" y="16498"/>
                      <a:pt x="11745722" y="36936"/>
                    </a:cubicBezTo>
                    <a:lnTo>
                      <a:pt x="11745722" y="5217064"/>
                    </a:lnTo>
                    <a:cubicBezTo>
                      <a:pt x="11745722" y="5237502"/>
                      <a:pt x="11728703" y="5253999"/>
                      <a:pt x="11707622" y="5253999"/>
                    </a:cubicBezTo>
                    <a:lnTo>
                      <a:pt x="38100" y="5253999"/>
                    </a:lnTo>
                    <a:cubicBezTo>
                      <a:pt x="17018" y="5253999"/>
                      <a:pt x="0" y="5237502"/>
                      <a:pt x="0" y="5217064"/>
                    </a:cubicBezTo>
                    <a:lnTo>
                      <a:pt x="0" y="36936"/>
                    </a:lnTo>
                    <a:cubicBezTo>
                      <a:pt x="0" y="16498"/>
                      <a:pt x="17018" y="0"/>
                      <a:pt x="38100" y="0"/>
                    </a:cubicBezTo>
                    <a:moveTo>
                      <a:pt x="38100" y="73872"/>
                    </a:moveTo>
                    <a:lnTo>
                      <a:pt x="38100" y="36936"/>
                    </a:lnTo>
                    <a:lnTo>
                      <a:pt x="76200" y="36936"/>
                    </a:lnTo>
                    <a:lnTo>
                      <a:pt x="76200" y="5217064"/>
                    </a:lnTo>
                    <a:lnTo>
                      <a:pt x="38100" y="5217064"/>
                    </a:lnTo>
                    <a:lnTo>
                      <a:pt x="38100" y="5180128"/>
                    </a:lnTo>
                    <a:lnTo>
                      <a:pt x="11707622" y="5180128"/>
                    </a:lnTo>
                    <a:lnTo>
                      <a:pt x="11707622" y="5217064"/>
                    </a:lnTo>
                    <a:lnTo>
                      <a:pt x="11669522" y="5217064"/>
                    </a:lnTo>
                    <a:lnTo>
                      <a:pt x="11669522" y="36936"/>
                    </a:lnTo>
                    <a:lnTo>
                      <a:pt x="11707622" y="36936"/>
                    </a:lnTo>
                    <a:lnTo>
                      <a:pt x="11707622" y="73872"/>
                    </a:lnTo>
                    <a:lnTo>
                      <a:pt x="38100" y="73872"/>
                    </a:lnTo>
                    <a:close/>
                  </a:path>
                </a:pathLst>
              </a:custGeom>
              <a:solidFill>
                <a:srgbClr val="FFFF00"/>
              </a:solidFill>
            </p:spPr>
          </p:sp>
        </p:grpSp>
        <p:sp>
          <p:nvSpPr>
            <p:cNvPr id="14" name="TextBox 14"/>
            <p:cNvSpPr txBox="1"/>
            <p:nvPr/>
          </p:nvSpPr>
          <p:spPr>
            <a:xfrm>
              <a:off x="530755" y="-114300"/>
              <a:ext cx="10432415" cy="1266783"/>
            </a:xfrm>
            <a:prstGeom prst="rect">
              <a:avLst/>
            </a:prstGeom>
          </p:spPr>
          <p:txBody>
            <a:bodyPr lIns="0" tIns="0" rIns="0" bIns="0" rtlCol="0" anchor="t">
              <a:spAutoFit/>
            </a:bodyPr>
            <a:lstStyle/>
            <a:p>
              <a:pPr algn="ctr">
                <a:lnSpc>
                  <a:spcPts val="8008"/>
                </a:lnSpc>
                <a:spcBef>
                  <a:spcPct val="0"/>
                </a:spcBef>
              </a:pPr>
              <a:r>
                <a:rPr lang="en-US" sz="5720">
                  <a:solidFill>
                    <a:srgbClr val="EB0D89"/>
                  </a:solidFill>
                  <a:latin typeface="Poppins Bold"/>
                  <a:ea typeface="Poppins Bold"/>
                  <a:cs typeface="Poppins Bold"/>
                  <a:sym typeface="Poppins Bold"/>
                </a:rPr>
                <a:t>Category Arch Gate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TotalTime>
  <Words>463</Words>
  <Application>Microsoft Office PowerPoint</Application>
  <PresentationFormat>Custom</PresentationFormat>
  <Paragraphs>106</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Helvetica Italics</vt:lpstr>
      <vt:lpstr>Helvetica</vt:lpstr>
      <vt:lpstr>Poppins Bold</vt:lpstr>
      <vt:lpstr>Calibri (MS)</vt:lpstr>
      <vt:lpstr>Poppins Medium</vt:lpstr>
      <vt:lpstr>Arial</vt:lpstr>
      <vt:lpstr>Poppins Medium Bold</vt:lpstr>
      <vt:lpstr>Calibri</vt:lpstr>
      <vt:lpstr>Roboto Condensed Bold</vt:lpstr>
      <vt:lpstr>Avenir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SAB.Marcom</dc:title>
  <dc:creator>DC 9870079884</dc:creator>
  <cp:keywords>DC 9870079884</cp:keywords>
  <cp:lastModifiedBy>admin</cp:lastModifiedBy>
  <cp:revision>16</cp:revision>
  <dcterms:created xsi:type="dcterms:W3CDTF">2006-08-16T00:00:00Z</dcterms:created>
  <dcterms:modified xsi:type="dcterms:W3CDTF">2025-05-19T11:03:11Z</dcterms:modified>
  <dc:identifier>DAGVtSGt4Xs</dc:identifier>
</cp:coreProperties>
</file>